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322" r:id="rId3"/>
    <p:sldId id="291" r:id="rId4"/>
    <p:sldId id="272" r:id="rId5"/>
    <p:sldId id="269" r:id="rId6"/>
    <p:sldId id="296" r:id="rId7"/>
    <p:sldId id="276" r:id="rId8"/>
    <p:sldId id="310" r:id="rId9"/>
    <p:sldId id="279" r:id="rId10"/>
    <p:sldId id="288" r:id="rId11"/>
    <p:sldId id="274" r:id="rId12"/>
    <p:sldId id="312" r:id="rId13"/>
    <p:sldId id="299" r:id="rId14"/>
    <p:sldId id="301" r:id="rId15"/>
    <p:sldId id="324" r:id="rId16"/>
    <p:sldId id="302" r:id="rId17"/>
    <p:sldId id="303" r:id="rId18"/>
    <p:sldId id="308" r:id="rId19"/>
    <p:sldId id="304" r:id="rId20"/>
    <p:sldId id="305" r:id="rId21"/>
    <p:sldId id="306" r:id="rId22"/>
    <p:sldId id="307" r:id="rId23"/>
    <p:sldId id="323" r:id="rId24"/>
    <p:sldId id="280" r:id="rId25"/>
    <p:sldId id="289" r:id="rId26"/>
    <p:sldId id="278" r:id="rId27"/>
    <p:sldId id="292" r:id="rId28"/>
    <p:sldId id="293" r:id="rId29"/>
    <p:sldId id="294" r:id="rId30"/>
    <p:sldId id="295" r:id="rId31"/>
    <p:sldId id="31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C9"/>
    <a:srgbClr val="DCE8FF"/>
    <a:srgbClr val="DCE7FF"/>
    <a:srgbClr val="DCE6FF"/>
    <a:srgbClr val="DCE4FF"/>
    <a:srgbClr val="DCE1FF"/>
    <a:srgbClr val="DCDBF2"/>
    <a:srgbClr val="DCEDF2"/>
    <a:srgbClr val="6E6EFF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96030-3572-4130-B37D-DA9988A48A8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52-63C6-40E8-B7F3-BFBC3F700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alpha val="40000"/>
              </a:schemeClr>
            </a:gs>
            <a:gs pos="8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4A23E-633F-41C7-AD4A-31F8EF6951C0}" type="datetime1">
              <a:rPr lang="en-US" smtClean="0"/>
              <a:t>11/12/2018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15962"/>
          </a:xfrm>
        </p:spPr>
        <p:txBody>
          <a:bodyPr>
            <a:normAutofit/>
          </a:bodyPr>
          <a:lstStyle>
            <a:lvl1pPr>
              <a:defRPr sz="2251" b="1">
                <a:latin typeface="+mn-lt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1">
                <a:latin typeface="+mn-lt"/>
                <a:cs typeface="Times New Roman" pitchFamily="18" charset="0"/>
              </a:defRPr>
            </a:lvl1pPr>
            <a:lvl2pPr>
              <a:buFont typeface="Times New Roman" pitchFamily="18" charset="0"/>
              <a:buChar char="»"/>
              <a:defRPr sz="1500" b="1">
                <a:latin typeface="+mn-lt"/>
                <a:cs typeface="Times New Roman" pitchFamily="18" charset="0"/>
              </a:defRPr>
            </a:lvl2pPr>
            <a:lvl3pPr>
              <a:buFont typeface="Wingdings" pitchFamily="2" charset="2"/>
              <a:buChar char="§"/>
              <a:defRPr sz="1500" b="1">
                <a:latin typeface="+mn-lt"/>
                <a:cs typeface="Times New Roman" pitchFamily="18" charset="0"/>
              </a:defRPr>
            </a:lvl3pPr>
            <a:lvl4pPr>
              <a:defRPr sz="1500" b="1">
                <a:latin typeface="+mn-lt"/>
                <a:cs typeface="Times New Roman" pitchFamily="18" charset="0"/>
              </a:defRPr>
            </a:lvl4pPr>
            <a:lvl5pPr>
              <a:defRPr sz="1500" b="1"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8367" y="6356357"/>
            <a:ext cx="3236036" cy="365125"/>
          </a:xfrm>
        </p:spPr>
        <p:txBody>
          <a:bodyPr/>
          <a:lstStyle>
            <a:lvl1pPr>
              <a:defRPr sz="751">
                <a:latin typeface="+mj-lt"/>
              </a:defRPr>
            </a:lvl1pPr>
          </a:lstStyle>
          <a:p>
            <a:fld id="{607B71D8-A1D7-417D-8467-E41514CBDD9A}" type="datetime1">
              <a:rPr lang="en-US" smtClean="0"/>
              <a:t>11/12/2018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BB007-E129-472B-8386-D3B6DBCB2067}" type="datetime1">
              <a:rPr lang="en-US" smtClean="0"/>
              <a:t>11/12/2018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D0EBF-25A4-4F27-BCF0-BF1877308F0E}" type="datetime1">
              <a:rPr lang="en-US" smtClean="0"/>
              <a:t>11/12/2018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8C70CC-FF3A-4B46-B40C-90E98DCF6BA2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8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22238"/>
            <a:ext cx="10972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fld id="{C591B2A0-380E-40A2-BA83-DC5741208066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767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51" b="1" kern="1200">
          <a:solidFill>
            <a:schemeClr val="tx1"/>
          </a:solidFill>
          <a:latin typeface="+mn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»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27009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ubmed/28818556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7270099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www.ncbi.nlm.nih.gov/pubmed/2881855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h/uzif9fmg808rlym/AAAWbm13FYI8R8XLiVLq6lSja?dl=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raphpa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81855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81855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8818556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10799890902721339?journalCode=irst2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10799890902721339?journalCode=irst2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10799890902721339?journalCode=irst2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echanics.com/" TargetMode="External"/><Relationship Id="rId2" Type="http://schemas.openxmlformats.org/officeDocument/2006/relationships/hyperlink" Target="https://www.dropbox.com/sh/uzif9fmg808rlym/AAAWbm13FYI8R8XLiVLq6lSja?dl=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tandfonline.com/doi/abs/10.1080/10799890902721339?journalCode=irst20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9308787" TargetMode="External"/><Relationship Id="rId2" Type="http://schemas.openxmlformats.org/officeDocument/2006/relationships/hyperlink" Target="https://www.ncbi.nlm.nih.gov/pubmed/67089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armechanics.com/" TargetMode="External"/><Relationship Id="rId5" Type="http://schemas.openxmlformats.org/officeDocument/2006/relationships/hyperlink" Target="https://www.ncbi.nlm.nih.gov/pubmed/28818556" TargetMode="External"/><Relationship Id="rId4" Type="http://schemas.openxmlformats.org/officeDocument/2006/relationships/hyperlink" Target="https://www.ncbi.nlm.nih.gov/pubmed/2727009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670892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27009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ubmed/288185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D94392-3906-4E8D-8847-DBD612D20E58}"/>
              </a:ext>
            </a:extLst>
          </p:cNvPr>
          <p:cNvSpPr/>
          <p:nvPr/>
        </p:nvSpPr>
        <p:spPr>
          <a:xfrm>
            <a:off x="0" y="-4301"/>
            <a:ext cx="12192000" cy="1478871"/>
          </a:xfrm>
          <a:prstGeom prst="rect">
            <a:avLst/>
          </a:prstGeom>
          <a:solidFill>
            <a:srgbClr val="D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BA3B4C-B131-45C4-8E40-E426CCA0CE76}"/>
              </a:ext>
            </a:extLst>
          </p:cNvPr>
          <p:cNvCxnSpPr>
            <a:cxnSpLocks/>
          </p:cNvCxnSpPr>
          <p:nvPr/>
        </p:nvCxnSpPr>
        <p:spPr>
          <a:xfrm>
            <a:off x="-8017" y="1474578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3D6044-C307-403F-BDD1-EE07B106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41329"/>
            <a:ext cx="10363200" cy="1470025"/>
          </a:xfrm>
        </p:spPr>
        <p:txBody>
          <a:bodyPr/>
          <a:lstStyle/>
          <a:p>
            <a:r>
              <a:rPr lang="en-US" sz="4000" dirty="0">
                <a:latin typeface="+mj-lt"/>
                <a:cs typeface="Arial" panose="020B0604020202020204" pitchFamily="34" charset="0"/>
              </a:rPr>
              <a:t>Extending the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Motulsky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&amp; Mahan Method:</a:t>
            </a:r>
            <a:br>
              <a:rPr lang="en-US" sz="4000" dirty="0">
                <a:latin typeface="+mj-lt"/>
                <a:cs typeface="Arial" panose="020B0604020202020204" pitchFamily="34" charset="0"/>
              </a:rPr>
            </a:br>
            <a:r>
              <a:rPr lang="en-US" sz="4000" dirty="0">
                <a:latin typeface="+mj-lt"/>
                <a:cs typeface="Arial" panose="020B0604020202020204" pitchFamily="34" charset="0"/>
              </a:rPr>
              <a:t>Alternative Orders of Reagent Addition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B1EE3-B8E0-4078-BDED-B5F177FDFF33}"/>
              </a:ext>
            </a:extLst>
          </p:cNvPr>
          <p:cNvSpPr txBox="1"/>
          <p:nvPr/>
        </p:nvSpPr>
        <p:spPr>
          <a:xfrm>
            <a:off x="3951118" y="4609075"/>
            <a:ext cx="4289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Sam Hoare, PhD</a:t>
            </a:r>
          </a:p>
          <a:p>
            <a:pPr algn="ctr"/>
            <a:r>
              <a:rPr lang="en-US" sz="2400" dirty="0"/>
              <a:t>sam.hoare@pharmechanics.com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9ACD9-AE60-463C-AE3A-50CE3005FBFE}"/>
              </a:ext>
            </a:extLst>
          </p:cNvPr>
          <p:cNvSpPr txBox="1"/>
          <p:nvPr/>
        </p:nvSpPr>
        <p:spPr>
          <a:xfrm>
            <a:off x="5097199" y="5719267"/>
            <a:ext cx="198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November 12 2018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20BCDCDE-F438-4C82-A9B5-7170A1EF58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0" y="171130"/>
            <a:ext cx="4655502" cy="1246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034A1F-8FAB-437F-84E4-162F1C019F23}"/>
              </a:ext>
            </a:extLst>
          </p:cNvPr>
          <p:cNvSpPr txBox="1"/>
          <p:nvPr/>
        </p:nvSpPr>
        <p:spPr>
          <a:xfrm>
            <a:off x="4903083" y="529538"/>
            <a:ext cx="68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We help you analyze your pharmacology data</a:t>
            </a:r>
          </a:p>
        </p:txBody>
      </p:sp>
    </p:spTree>
    <p:extLst>
      <p:ext uri="{BB962C8B-B14F-4D97-AF65-F5344CB8AC3E}">
        <p14:creationId xmlns:p14="http://schemas.microsoft.com/office/powerpoint/2010/main" val="286465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9C969-2D87-4226-814E-4CD9C1B8B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4098631"/>
            <a:ext cx="1470389" cy="996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21436F-ACDA-432A-B5B5-EEDC89AF7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954303"/>
            <a:ext cx="1470389" cy="99693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FA5494C1-CBC4-4472-815A-6CC4D848A20B}"/>
              </a:ext>
            </a:extLst>
          </p:cNvPr>
          <p:cNvGrpSpPr/>
          <p:nvPr/>
        </p:nvGrpSpPr>
        <p:grpSpPr>
          <a:xfrm>
            <a:off x="4574453" y="3985995"/>
            <a:ext cx="1097280" cy="1097280"/>
            <a:chOff x="3304463" y="3985995"/>
            <a:chExt cx="1097280" cy="10972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F8FCF63-E2F5-4565-9FA4-5FE4FBBDF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4463" y="3985995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3B27EC4-8A19-44BE-9A39-42FBBF5C5F23}"/>
                </a:ext>
              </a:extLst>
            </p:cNvPr>
            <p:cNvSpPr/>
            <p:nvPr/>
          </p:nvSpPr>
          <p:spPr>
            <a:xfrm>
              <a:off x="3940112" y="45853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EA914A2-3F53-4B16-BB76-3CA9138FE4DF}"/>
                </a:ext>
              </a:extLst>
            </p:cNvPr>
            <p:cNvSpPr/>
            <p:nvPr/>
          </p:nvSpPr>
          <p:spPr>
            <a:xfrm>
              <a:off x="3467990" y="45980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12A994C-3704-4DD3-A7E1-BA795256DCA7}"/>
                </a:ext>
              </a:extLst>
            </p:cNvPr>
            <p:cNvSpPr/>
            <p:nvPr/>
          </p:nvSpPr>
          <p:spPr>
            <a:xfrm>
              <a:off x="3728505" y="4199234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538FBD-7436-43EB-A438-EA5C7A709A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536" y="4129299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D2597D-FFD3-4C8D-9180-FB3E0261FA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8719" y="4295785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84573FD-187F-4592-9766-1D77D2211B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8183" y="413429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2FADEB-3DAB-446E-B6D6-F967A83DBE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6867" y="4533088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00B9F98-C15F-4DBA-B671-2BA44E500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6730" y="436386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815BA1-C8C5-4AB7-A843-3802DECFC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3021" y="419512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8F1112-C5A7-4A6A-88B1-793B59F2A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9095" y="486670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E817E9-3D62-4FA1-B84A-3270923AF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9945" y="447905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ACFA53-3EBC-4EBF-BC72-65BAF7482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1420" y="462680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DE7A8F-68B7-4C54-9D35-D7DEAB18A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352" y="451761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6E4CF5-7C92-4789-BBB1-A211DDD21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5674" y="4466881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E778A0-BD6D-4943-832A-3F835C554CD1}"/>
              </a:ext>
            </a:extLst>
          </p:cNvPr>
          <p:cNvCxnSpPr>
            <a:cxnSpLocks/>
          </p:cNvCxnSpPr>
          <p:nvPr/>
        </p:nvCxnSpPr>
        <p:spPr>
          <a:xfrm flipV="1">
            <a:off x="3574403" y="1875471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84BF7B0-D8A3-4C10-98F2-FCB260844BE8}"/>
              </a:ext>
            </a:extLst>
          </p:cNvPr>
          <p:cNvCxnSpPr>
            <a:cxnSpLocks/>
          </p:cNvCxnSpPr>
          <p:nvPr/>
        </p:nvCxnSpPr>
        <p:spPr>
          <a:xfrm rot="5400000">
            <a:off x="2719850" y="3538719"/>
            <a:ext cx="58521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3E3817-2727-49FD-A8AC-E622D073F8A2}"/>
              </a:ext>
            </a:extLst>
          </p:cNvPr>
          <p:cNvCxnSpPr>
            <a:cxnSpLocks/>
          </p:cNvCxnSpPr>
          <p:nvPr/>
        </p:nvCxnSpPr>
        <p:spPr>
          <a:xfrm rot="5400000">
            <a:off x="2749501" y="5645188"/>
            <a:ext cx="52916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3D84F3-A1DD-4A3D-956D-E47BBBC9CBDB}"/>
              </a:ext>
            </a:extLst>
          </p:cNvPr>
          <p:cNvCxnSpPr>
            <a:cxnSpLocks/>
          </p:cNvCxnSpPr>
          <p:nvPr/>
        </p:nvCxnSpPr>
        <p:spPr>
          <a:xfrm>
            <a:off x="3574403" y="2451016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A5EFE9-842F-457E-81B8-1EA6603A37EA}"/>
              </a:ext>
            </a:extLst>
          </p:cNvPr>
          <p:cNvCxnSpPr>
            <a:cxnSpLocks/>
          </p:cNvCxnSpPr>
          <p:nvPr/>
        </p:nvCxnSpPr>
        <p:spPr>
          <a:xfrm flipV="1">
            <a:off x="3570557" y="4014387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4C39491-5661-4120-8A1F-F2156B05F765}"/>
              </a:ext>
            </a:extLst>
          </p:cNvPr>
          <p:cNvCxnSpPr>
            <a:cxnSpLocks/>
          </p:cNvCxnSpPr>
          <p:nvPr/>
        </p:nvCxnSpPr>
        <p:spPr>
          <a:xfrm>
            <a:off x="3570557" y="4589932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03AE08F-9EAA-434A-92BB-689F453F73EB}"/>
              </a:ext>
            </a:extLst>
          </p:cNvPr>
          <p:cNvSpPr txBox="1"/>
          <p:nvPr/>
        </p:nvSpPr>
        <p:spPr>
          <a:xfrm>
            <a:off x="3155117" y="3304779"/>
            <a:ext cx="1719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Add labeled ligand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47EA2A-5189-488B-8296-72F31E5B095C}"/>
              </a:ext>
            </a:extLst>
          </p:cNvPr>
          <p:cNvSpPr txBox="1"/>
          <p:nvPr/>
        </p:nvSpPr>
        <p:spPr>
          <a:xfrm>
            <a:off x="1998549" y="6046228"/>
            <a:ext cx="203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Measure at various times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480AAE6-B764-4904-8C8A-0E4CD741DE90}"/>
              </a:ext>
            </a:extLst>
          </p:cNvPr>
          <p:cNvSpPr>
            <a:spLocks noChangeAspect="1"/>
          </p:cNvSpPr>
          <p:nvPr/>
        </p:nvSpPr>
        <p:spPr>
          <a:xfrm>
            <a:off x="4574453" y="1846187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1152859-D027-418F-A4B0-7D18B6B3A313}"/>
              </a:ext>
            </a:extLst>
          </p:cNvPr>
          <p:cNvSpPr/>
          <p:nvPr/>
        </p:nvSpPr>
        <p:spPr>
          <a:xfrm>
            <a:off x="5210102" y="2445576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41BCC38-9673-4441-BAE3-A01680C09292}"/>
              </a:ext>
            </a:extLst>
          </p:cNvPr>
          <p:cNvSpPr/>
          <p:nvPr/>
        </p:nvSpPr>
        <p:spPr>
          <a:xfrm>
            <a:off x="4737980" y="2458276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8E33C22-0B35-4BA6-A566-09B8CB7BE86B}"/>
              </a:ext>
            </a:extLst>
          </p:cNvPr>
          <p:cNvSpPr/>
          <p:nvPr/>
        </p:nvSpPr>
        <p:spPr>
          <a:xfrm>
            <a:off x="4998495" y="2059427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C5C090-82D5-486E-A6F5-EF7522DD4305}"/>
              </a:ext>
            </a:extLst>
          </p:cNvPr>
          <p:cNvSpPr>
            <a:spLocks noChangeAspect="1"/>
          </p:cNvSpPr>
          <p:nvPr/>
        </p:nvSpPr>
        <p:spPr>
          <a:xfrm>
            <a:off x="5088526" y="198949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C642045-5E52-49A8-A93E-CC18A07F73CA}"/>
              </a:ext>
            </a:extLst>
          </p:cNvPr>
          <p:cNvSpPr>
            <a:spLocks noChangeAspect="1"/>
          </p:cNvSpPr>
          <p:nvPr/>
        </p:nvSpPr>
        <p:spPr>
          <a:xfrm>
            <a:off x="5388709" y="215597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C7F2B-E631-44FF-BA40-F722B542D9AC}"/>
              </a:ext>
            </a:extLst>
          </p:cNvPr>
          <p:cNvSpPr>
            <a:spLocks noChangeAspect="1"/>
          </p:cNvSpPr>
          <p:nvPr/>
        </p:nvSpPr>
        <p:spPr>
          <a:xfrm>
            <a:off x="4826857" y="2393280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B59F644-8A37-4B76-B015-C78AC233CCF9}"/>
              </a:ext>
            </a:extLst>
          </p:cNvPr>
          <p:cNvSpPr>
            <a:spLocks noChangeAspect="1"/>
          </p:cNvSpPr>
          <p:nvPr/>
        </p:nvSpPr>
        <p:spPr>
          <a:xfrm>
            <a:off x="4796720" y="222405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784CB5-6D99-4170-B7ED-CA72686677F4}"/>
              </a:ext>
            </a:extLst>
          </p:cNvPr>
          <p:cNvSpPr>
            <a:spLocks noChangeAspect="1"/>
          </p:cNvSpPr>
          <p:nvPr/>
        </p:nvSpPr>
        <p:spPr>
          <a:xfrm>
            <a:off x="5059085" y="272689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390D6A-DA3C-4ABE-85EE-3319A7AE1B37}"/>
              </a:ext>
            </a:extLst>
          </p:cNvPr>
          <p:cNvSpPr>
            <a:spLocks noChangeAspect="1"/>
          </p:cNvSpPr>
          <p:nvPr/>
        </p:nvSpPr>
        <p:spPr>
          <a:xfrm>
            <a:off x="5296342" y="2377803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0DC2B2-805D-4271-8A40-1E09F71154EA}"/>
              </a:ext>
            </a:extLst>
          </p:cNvPr>
          <p:cNvSpPr>
            <a:spLocks noChangeAspect="1"/>
          </p:cNvSpPr>
          <p:nvPr/>
        </p:nvSpPr>
        <p:spPr>
          <a:xfrm>
            <a:off x="5035664" y="232707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427894-68C7-44A8-906D-A6A8A10F74DA}"/>
              </a:ext>
            </a:extLst>
          </p:cNvPr>
          <p:cNvSpPr txBox="1"/>
          <p:nvPr/>
        </p:nvSpPr>
        <p:spPr>
          <a:xfrm>
            <a:off x="2071615" y="1374907"/>
            <a:ext cx="18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Pre-incubate receptor &amp; compound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C18018-EF64-4CC2-8B5C-8B34BB58B2C6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A0FDA73E-61CF-427E-9F81-7832114A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2925"/>
            <a:ext cx="10972800" cy="639762"/>
          </a:xfrm>
        </p:spPr>
        <p:txBody>
          <a:bodyPr/>
          <a:lstStyle/>
          <a:p>
            <a:r>
              <a:rPr lang="en-US" sz="3200" dirty="0"/>
              <a:t>Equation for pre-incubation with competitor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764A71-0DAE-499A-8926-364AA20C3955}"/>
              </a:ext>
            </a:extLst>
          </p:cNvPr>
          <p:cNvSpPr txBox="1"/>
          <p:nvPr/>
        </p:nvSpPr>
        <p:spPr>
          <a:xfrm>
            <a:off x="8983140" y="6309626"/>
            <a:ext cx="2949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 </a:t>
            </a:r>
            <a:r>
              <a:rPr lang="en-US" sz="1400" dirty="0">
                <a:hlinkClick r:id="rId3"/>
              </a:rPr>
              <a:t>J </a:t>
            </a:r>
            <a:r>
              <a:rPr lang="en-US" sz="1400" dirty="0" err="1">
                <a:hlinkClick r:id="rId3"/>
              </a:rPr>
              <a:t>Biomol</a:t>
            </a:r>
            <a:r>
              <a:rPr lang="en-US" sz="1400" dirty="0">
                <a:hlinkClick r:id="rId3"/>
              </a:rPr>
              <a:t> Screen. 2016; 21:729-37</a:t>
            </a:r>
            <a:endParaRPr lang="en-US" sz="1400" dirty="0"/>
          </a:p>
          <a:p>
            <a:r>
              <a:rPr lang="en-US" sz="1400" dirty="0">
                <a:hlinkClick r:id="rId4"/>
              </a:rPr>
              <a:t>J Pharm Tox Methods. 2018; 89:26-38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794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9C969-2D87-4226-814E-4CD9C1B8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4098631"/>
            <a:ext cx="1470389" cy="996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21436F-ACDA-432A-B5B5-EEDC89AF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954303"/>
            <a:ext cx="1470389" cy="99693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FA5494C1-CBC4-4472-815A-6CC4D848A20B}"/>
              </a:ext>
            </a:extLst>
          </p:cNvPr>
          <p:cNvGrpSpPr/>
          <p:nvPr/>
        </p:nvGrpSpPr>
        <p:grpSpPr>
          <a:xfrm>
            <a:off x="4574453" y="3985995"/>
            <a:ext cx="1097280" cy="1097280"/>
            <a:chOff x="3304463" y="3985995"/>
            <a:chExt cx="1097280" cy="10972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F8FCF63-E2F5-4565-9FA4-5FE4FBBDF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4463" y="3985995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3B27EC4-8A19-44BE-9A39-42FBBF5C5F23}"/>
                </a:ext>
              </a:extLst>
            </p:cNvPr>
            <p:cNvSpPr/>
            <p:nvPr/>
          </p:nvSpPr>
          <p:spPr>
            <a:xfrm>
              <a:off x="3940112" y="45853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EA914A2-3F53-4B16-BB76-3CA9138FE4DF}"/>
                </a:ext>
              </a:extLst>
            </p:cNvPr>
            <p:cNvSpPr/>
            <p:nvPr/>
          </p:nvSpPr>
          <p:spPr>
            <a:xfrm>
              <a:off x="3467990" y="45980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12A994C-3704-4DD3-A7E1-BA795256DCA7}"/>
                </a:ext>
              </a:extLst>
            </p:cNvPr>
            <p:cNvSpPr/>
            <p:nvPr/>
          </p:nvSpPr>
          <p:spPr>
            <a:xfrm>
              <a:off x="3728505" y="4199234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538FBD-7436-43EB-A438-EA5C7A709A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536" y="4129299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D2597D-FFD3-4C8D-9180-FB3E0261FA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8719" y="4295785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84573FD-187F-4592-9766-1D77D2211B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8183" y="413429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2FADEB-3DAB-446E-B6D6-F967A83DBE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6867" y="4533088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00B9F98-C15F-4DBA-B671-2BA44E500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6730" y="436386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815BA1-C8C5-4AB7-A843-3802DECFC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3021" y="419512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8F1112-C5A7-4A6A-88B1-793B59F2A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9095" y="486670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E817E9-3D62-4FA1-B84A-3270923AF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9945" y="447905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ACFA53-3EBC-4EBF-BC72-65BAF7482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1420" y="462680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DE7A8F-68B7-4C54-9D35-D7DEAB18A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352" y="451761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6E4CF5-7C92-4789-BBB1-A211DDD21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5674" y="4466881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E778A0-BD6D-4943-832A-3F835C554CD1}"/>
              </a:ext>
            </a:extLst>
          </p:cNvPr>
          <p:cNvCxnSpPr>
            <a:cxnSpLocks/>
          </p:cNvCxnSpPr>
          <p:nvPr/>
        </p:nvCxnSpPr>
        <p:spPr>
          <a:xfrm flipV="1">
            <a:off x="3574403" y="1875471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84BF7B0-D8A3-4C10-98F2-FCB260844BE8}"/>
              </a:ext>
            </a:extLst>
          </p:cNvPr>
          <p:cNvCxnSpPr>
            <a:cxnSpLocks/>
          </p:cNvCxnSpPr>
          <p:nvPr/>
        </p:nvCxnSpPr>
        <p:spPr>
          <a:xfrm rot="5400000">
            <a:off x="2719850" y="3538719"/>
            <a:ext cx="58521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3E3817-2727-49FD-A8AC-E622D073F8A2}"/>
              </a:ext>
            </a:extLst>
          </p:cNvPr>
          <p:cNvCxnSpPr>
            <a:cxnSpLocks/>
          </p:cNvCxnSpPr>
          <p:nvPr/>
        </p:nvCxnSpPr>
        <p:spPr>
          <a:xfrm rot="5400000">
            <a:off x="2749501" y="5645188"/>
            <a:ext cx="52916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3D84F3-A1DD-4A3D-956D-E47BBBC9CBDB}"/>
              </a:ext>
            </a:extLst>
          </p:cNvPr>
          <p:cNvCxnSpPr>
            <a:cxnSpLocks/>
          </p:cNvCxnSpPr>
          <p:nvPr/>
        </p:nvCxnSpPr>
        <p:spPr>
          <a:xfrm>
            <a:off x="3574403" y="2451016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A5EFE9-842F-457E-81B8-1EA6603A37EA}"/>
              </a:ext>
            </a:extLst>
          </p:cNvPr>
          <p:cNvCxnSpPr>
            <a:cxnSpLocks/>
          </p:cNvCxnSpPr>
          <p:nvPr/>
        </p:nvCxnSpPr>
        <p:spPr>
          <a:xfrm flipV="1">
            <a:off x="3570557" y="4014387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4C39491-5661-4120-8A1F-F2156B05F765}"/>
              </a:ext>
            </a:extLst>
          </p:cNvPr>
          <p:cNvCxnSpPr>
            <a:cxnSpLocks/>
          </p:cNvCxnSpPr>
          <p:nvPr/>
        </p:nvCxnSpPr>
        <p:spPr>
          <a:xfrm>
            <a:off x="3570557" y="4589932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03AE08F-9EAA-434A-92BB-689F453F73EB}"/>
              </a:ext>
            </a:extLst>
          </p:cNvPr>
          <p:cNvSpPr txBox="1"/>
          <p:nvPr/>
        </p:nvSpPr>
        <p:spPr>
          <a:xfrm>
            <a:off x="3155117" y="3304779"/>
            <a:ext cx="1719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Add labeled ligand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47EA2A-5189-488B-8296-72F31E5B095C}"/>
              </a:ext>
            </a:extLst>
          </p:cNvPr>
          <p:cNvSpPr txBox="1"/>
          <p:nvPr/>
        </p:nvSpPr>
        <p:spPr>
          <a:xfrm>
            <a:off x="1998549" y="6046228"/>
            <a:ext cx="203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Measure at various times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480AAE6-B764-4904-8C8A-0E4CD741DE90}"/>
              </a:ext>
            </a:extLst>
          </p:cNvPr>
          <p:cNvSpPr>
            <a:spLocks noChangeAspect="1"/>
          </p:cNvSpPr>
          <p:nvPr/>
        </p:nvSpPr>
        <p:spPr>
          <a:xfrm>
            <a:off x="4574453" y="1846187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1152859-D027-418F-A4B0-7D18B6B3A313}"/>
              </a:ext>
            </a:extLst>
          </p:cNvPr>
          <p:cNvSpPr/>
          <p:nvPr/>
        </p:nvSpPr>
        <p:spPr>
          <a:xfrm>
            <a:off x="5210102" y="2445576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41BCC38-9673-4441-BAE3-A01680C09292}"/>
              </a:ext>
            </a:extLst>
          </p:cNvPr>
          <p:cNvSpPr/>
          <p:nvPr/>
        </p:nvSpPr>
        <p:spPr>
          <a:xfrm>
            <a:off x="4737980" y="2458276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8E33C22-0B35-4BA6-A566-09B8CB7BE86B}"/>
              </a:ext>
            </a:extLst>
          </p:cNvPr>
          <p:cNvSpPr/>
          <p:nvPr/>
        </p:nvSpPr>
        <p:spPr>
          <a:xfrm>
            <a:off x="4998495" y="2059427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C5C090-82D5-486E-A6F5-EF7522DD4305}"/>
              </a:ext>
            </a:extLst>
          </p:cNvPr>
          <p:cNvSpPr>
            <a:spLocks noChangeAspect="1"/>
          </p:cNvSpPr>
          <p:nvPr/>
        </p:nvSpPr>
        <p:spPr>
          <a:xfrm>
            <a:off x="5088526" y="198949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C642045-5E52-49A8-A93E-CC18A07F73CA}"/>
              </a:ext>
            </a:extLst>
          </p:cNvPr>
          <p:cNvSpPr>
            <a:spLocks noChangeAspect="1"/>
          </p:cNvSpPr>
          <p:nvPr/>
        </p:nvSpPr>
        <p:spPr>
          <a:xfrm>
            <a:off x="5388709" y="215597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C7F2B-E631-44FF-BA40-F722B542D9AC}"/>
              </a:ext>
            </a:extLst>
          </p:cNvPr>
          <p:cNvSpPr>
            <a:spLocks noChangeAspect="1"/>
          </p:cNvSpPr>
          <p:nvPr/>
        </p:nvSpPr>
        <p:spPr>
          <a:xfrm>
            <a:off x="4826857" y="2393280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B59F644-8A37-4B76-B015-C78AC233CCF9}"/>
              </a:ext>
            </a:extLst>
          </p:cNvPr>
          <p:cNvSpPr>
            <a:spLocks noChangeAspect="1"/>
          </p:cNvSpPr>
          <p:nvPr/>
        </p:nvSpPr>
        <p:spPr>
          <a:xfrm>
            <a:off x="4796720" y="222405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784CB5-6D99-4170-B7ED-CA72686677F4}"/>
              </a:ext>
            </a:extLst>
          </p:cNvPr>
          <p:cNvSpPr>
            <a:spLocks noChangeAspect="1"/>
          </p:cNvSpPr>
          <p:nvPr/>
        </p:nvSpPr>
        <p:spPr>
          <a:xfrm>
            <a:off x="5059085" y="272689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390D6A-DA3C-4ABE-85EE-3319A7AE1B37}"/>
              </a:ext>
            </a:extLst>
          </p:cNvPr>
          <p:cNvSpPr>
            <a:spLocks noChangeAspect="1"/>
          </p:cNvSpPr>
          <p:nvPr/>
        </p:nvSpPr>
        <p:spPr>
          <a:xfrm>
            <a:off x="5296342" y="2377803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0DC2B2-805D-4271-8A40-1E09F71154EA}"/>
              </a:ext>
            </a:extLst>
          </p:cNvPr>
          <p:cNvSpPr>
            <a:spLocks noChangeAspect="1"/>
          </p:cNvSpPr>
          <p:nvPr/>
        </p:nvSpPr>
        <p:spPr>
          <a:xfrm>
            <a:off x="5035664" y="232707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3BF9EF-1CBD-4497-93AD-A839A9F846EF}"/>
              </a:ext>
            </a:extLst>
          </p:cNvPr>
          <p:cNvSpPr txBox="1"/>
          <p:nvPr/>
        </p:nvSpPr>
        <p:spPr>
          <a:xfrm>
            <a:off x="6784126" y="5200002"/>
            <a:ext cx="1261884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[Compound] (</a:t>
            </a:r>
            <a:r>
              <a:rPr lang="en-US" sz="1150" dirty="0" err="1"/>
              <a:t>nM</a:t>
            </a:r>
            <a:r>
              <a:rPr lang="en-US" sz="1150" dirty="0"/>
              <a:t>)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249183C-5640-4391-BA55-6134E2441E3C}"/>
              </a:ext>
            </a:extLst>
          </p:cNvPr>
          <p:cNvCxnSpPr/>
          <p:nvPr/>
        </p:nvCxnSpPr>
        <p:spPr>
          <a:xfrm>
            <a:off x="8037675" y="5323111"/>
            <a:ext cx="182880" cy="0"/>
          </a:xfrm>
          <a:prstGeom prst="line">
            <a:avLst/>
          </a:prstGeom>
          <a:ln w="19050">
            <a:solidFill>
              <a:srgbClr val="6E6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12F2E73-D4F8-4698-B24A-D3D50B21695A}"/>
              </a:ext>
            </a:extLst>
          </p:cNvPr>
          <p:cNvSpPr txBox="1"/>
          <p:nvPr/>
        </p:nvSpPr>
        <p:spPr>
          <a:xfrm>
            <a:off x="8191036" y="5200002"/>
            <a:ext cx="26000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62758E-CE31-4B34-912D-5B3B11B6DCAA}"/>
              </a:ext>
            </a:extLst>
          </p:cNvPr>
          <p:cNvCxnSpPr/>
          <p:nvPr/>
        </p:nvCxnSpPr>
        <p:spPr>
          <a:xfrm>
            <a:off x="8509162" y="5323111"/>
            <a:ext cx="182880" cy="0"/>
          </a:xfrm>
          <a:prstGeom prst="line">
            <a:avLst/>
          </a:prstGeom>
          <a:ln w="19050">
            <a:solidFill>
              <a:srgbClr val="FA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0054170-EC84-4842-94F9-30670A24A505}"/>
              </a:ext>
            </a:extLst>
          </p:cNvPr>
          <p:cNvSpPr txBox="1"/>
          <p:nvPr/>
        </p:nvSpPr>
        <p:spPr>
          <a:xfrm>
            <a:off x="8658178" y="5200002"/>
            <a:ext cx="37221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0.3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6C95846-30BF-4BBB-A938-AF3B47BC4036}"/>
              </a:ext>
            </a:extLst>
          </p:cNvPr>
          <p:cNvCxnSpPr/>
          <p:nvPr/>
        </p:nvCxnSpPr>
        <p:spPr>
          <a:xfrm>
            <a:off x="9055264" y="5323111"/>
            <a:ext cx="182880" cy="0"/>
          </a:xfrm>
          <a:prstGeom prst="line">
            <a:avLst/>
          </a:prstGeom>
          <a:ln w="19050">
            <a:solidFill>
              <a:srgbClr val="7A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F606595-ECDF-472D-B710-226C13360B3C}"/>
              </a:ext>
            </a:extLst>
          </p:cNvPr>
          <p:cNvSpPr txBox="1"/>
          <p:nvPr/>
        </p:nvSpPr>
        <p:spPr>
          <a:xfrm>
            <a:off x="9199216" y="5200002"/>
            <a:ext cx="37221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1.0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AD8FFD-FC73-451F-94FA-8EB406B2C783}"/>
              </a:ext>
            </a:extLst>
          </p:cNvPr>
          <p:cNvCxnSpPr/>
          <p:nvPr/>
        </p:nvCxnSpPr>
        <p:spPr>
          <a:xfrm>
            <a:off x="9581256" y="5323111"/>
            <a:ext cx="182880" cy="0"/>
          </a:xfrm>
          <a:prstGeom prst="line">
            <a:avLst/>
          </a:prstGeom>
          <a:ln w="19050">
            <a:solidFill>
              <a:srgbClr val="BC2D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54D6DD3-FCEE-4BB9-908F-669D6FFDBF28}"/>
              </a:ext>
            </a:extLst>
          </p:cNvPr>
          <p:cNvSpPr txBox="1"/>
          <p:nvPr/>
        </p:nvSpPr>
        <p:spPr>
          <a:xfrm>
            <a:off x="9725208" y="5200002"/>
            <a:ext cx="37221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3.0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6DFF612-2006-474B-8499-E324D149FACE}"/>
              </a:ext>
            </a:extLst>
          </p:cNvPr>
          <p:cNvCxnSpPr/>
          <p:nvPr/>
        </p:nvCxnSpPr>
        <p:spPr>
          <a:xfrm>
            <a:off x="10096110" y="5323111"/>
            <a:ext cx="182880" cy="0"/>
          </a:xfrm>
          <a:prstGeom prst="line">
            <a:avLst/>
          </a:prstGeom>
          <a:ln w="19050">
            <a:solidFill>
              <a:srgbClr val="FF8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4B4053D-74F5-43C4-B6AB-59CEEB0ED457}"/>
              </a:ext>
            </a:extLst>
          </p:cNvPr>
          <p:cNvSpPr txBox="1"/>
          <p:nvPr/>
        </p:nvSpPr>
        <p:spPr>
          <a:xfrm>
            <a:off x="10240093" y="5200002"/>
            <a:ext cx="33534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689028B-A81D-4348-BF98-2B1AA682C61E}"/>
                  </a:ext>
                </a:extLst>
              </p:cNvPr>
              <p:cNvSpPr txBox="1"/>
              <p:nvPr/>
            </p:nvSpPr>
            <p:spPr>
              <a:xfrm>
                <a:off x="6451397" y="5810335"/>
                <a:ext cx="3647226" cy="342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𝑅𝐿</m:t>
                              </m:r>
                            </m:e>
                          </m:d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689028B-A81D-4348-BF98-2B1AA682C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397" y="5810335"/>
                <a:ext cx="3647226" cy="342466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6A6CE12-7373-4A52-AD20-86F088B04A1E}"/>
                  </a:ext>
                </a:extLst>
              </p:cNvPr>
              <p:cNvSpPr txBox="1"/>
              <p:nvPr/>
            </p:nvSpPr>
            <p:spPr>
              <a:xfrm>
                <a:off x="10022423" y="5812093"/>
                <a:ext cx="1832296" cy="327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sub>
                          </m:s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6A6CE12-7373-4A52-AD20-86F088B04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423" y="5812093"/>
                <a:ext cx="1832296" cy="327910"/>
              </a:xfrm>
              <a:prstGeom prst="rect">
                <a:avLst/>
              </a:prstGeom>
              <a:blipFill>
                <a:blip r:embed="rId5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E526F573-5D34-473D-8CDD-94D8FC166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02463"/>
              </p:ext>
            </p:extLst>
          </p:nvPr>
        </p:nvGraphicFramePr>
        <p:xfrm>
          <a:off x="6722540" y="1554163"/>
          <a:ext cx="36893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" name="Prism 7" r:id="rId6" imgW="4099425" imgH="3851784" progId="Prism7.Document">
                  <p:embed/>
                </p:oleObj>
              </mc:Choice>
              <mc:Fallback>
                <p:oleObj name="Prism 7" r:id="rId6" imgW="4099425" imgH="3851784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2540" y="1554163"/>
                        <a:ext cx="368935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B9E6E31C-1194-4DB2-8B7C-948DBB9ADF47}"/>
              </a:ext>
            </a:extLst>
          </p:cNvPr>
          <p:cNvSpPr txBox="1"/>
          <p:nvPr/>
        </p:nvSpPr>
        <p:spPr>
          <a:xfrm>
            <a:off x="2071615" y="1374907"/>
            <a:ext cx="18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Pre-incubate receptor &amp; compound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8C8C6E-F7F9-437B-9A32-BDAF9AFD6B92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>
            <a:extLst>
              <a:ext uri="{FF2B5EF4-FFF2-40B4-BE49-F238E27FC236}">
                <a16:creationId xmlns:a16="http://schemas.microsoft.com/office/drawing/2014/main" id="{13AE6B5A-9EAB-4C79-AE9A-A83E15FF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2925"/>
            <a:ext cx="10972800" cy="639762"/>
          </a:xfrm>
        </p:spPr>
        <p:txBody>
          <a:bodyPr/>
          <a:lstStyle/>
          <a:p>
            <a:r>
              <a:rPr lang="en-US" sz="3200" dirty="0"/>
              <a:t>Equation for pre-incubation with competitor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FD7802-449D-43FD-81F8-71AAA79A3742}"/>
              </a:ext>
            </a:extLst>
          </p:cNvPr>
          <p:cNvSpPr txBox="1"/>
          <p:nvPr/>
        </p:nvSpPr>
        <p:spPr>
          <a:xfrm>
            <a:off x="8983140" y="6309626"/>
            <a:ext cx="2949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 </a:t>
            </a:r>
            <a:r>
              <a:rPr lang="en-US" sz="1400" dirty="0">
                <a:hlinkClick r:id="rId8"/>
              </a:rPr>
              <a:t>J </a:t>
            </a:r>
            <a:r>
              <a:rPr lang="en-US" sz="1400" dirty="0" err="1">
                <a:hlinkClick r:id="rId8"/>
              </a:rPr>
              <a:t>Biomol</a:t>
            </a:r>
            <a:r>
              <a:rPr lang="en-US" sz="1400" dirty="0">
                <a:hlinkClick r:id="rId8"/>
              </a:rPr>
              <a:t> Screen. 2016; 21:729-37</a:t>
            </a:r>
            <a:endParaRPr lang="en-US" sz="1400" dirty="0"/>
          </a:p>
          <a:p>
            <a:r>
              <a:rPr lang="en-US" sz="1400" dirty="0">
                <a:hlinkClick r:id="rId9"/>
              </a:rPr>
              <a:t>J Pharm Tox Methods. 2018; 89:26-38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542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5AAB0C-8DB4-470B-8FD5-FDA6C9E47152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00D52E-1DD1-4889-BA23-D325630FBED3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756532-C5D6-40CD-A4FA-4349146A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00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Using the new equations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703359-E181-4643-9660-5D41268D8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780" y="1914492"/>
            <a:ext cx="9964439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600" dirty="0"/>
              <a:t>Download and open “[Pharmechanics] New kinetics of competitive binding equations” from the Dropbox </a:t>
            </a:r>
            <a:r>
              <a:rPr lang="en-US" sz="2600" dirty="0">
                <a:hlinkClick r:id="rId2"/>
              </a:rPr>
              <a:t>here</a:t>
            </a:r>
            <a:r>
              <a:rPr lang="en-US" sz="2600" dirty="0"/>
              <a:t>.</a:t>
            </a:r>
          </a:p>
          <a:p>
            <a:pPr>
              <a:spcAft>
                <a:spcPts val="2400"/>
              </a:spcAft>
            </a:pPr>
            <a:r>
              <a:rPr lang="en-US" sz="2600" dirty="0"/>
              <a:t>The new equations are used in the same way as the “Kinetics of competitive binding” equation.</a:t>
            </a:r>
          </a:p>
          <a:p>
            <a:pPr>
              <a:spcAft>
                <a:spcPts val="2400"/>
              </a:spcAft>
            </a:pPr>
            <a:r>
              <a:rPr lang="en-US" sz="2600" dirty="0"/>
              <a:t>See following slides for screen clippings</a:t>
            </a:r>
          </a:p>
        </p:txBody>
      </p:sp>
    </p:spTree>
    <p:extLst>
      <p:ext uri="{BB962C8B-B14F-4D97-AF65-F5344CB8AC3E}">
        <p14:creationId xmlns:p14="http://schemas.microsoft.com/office/powerpoint/2010/main" val="3665760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aphPad Prism 7 - [IPharmechamcsj New kinetics of competitive binding equations.pzf:pre-lncubation with unlabeled ligandl &#10;File Edit View Insert Change Arrange Family Window Help &#10;c &#10;X &#10;LIMO C-»board &#10;X eRNew• &#10;Family &#10;Search results &#10;Data Tables &#10;Rapidly-dissociating competitor &#10;Pre-incubation With unlabeled ligand &#10;Pre-incubation with labeled ligand &#10;Competitor pre-incubation and washout &#10;Info &#10;Project info I &#10;Results &#10;Nonlin fit Of Rapidly-dissociating competitor &#10;Nonlin fit of Pre-incubation with unlabeled ligand &#10;Nonlin fit of pre-incubation with labeled ligand &#10;Nonlin fit Of Competitor pre-incubation and washout &#10;Graphs &#10;Rapidly-dissociating competitor &#10;Pre-incubation With unlabeled ligand &#10;Pre-incubation with labeled ligand &#10;Competitor pre-incubation and washout &#10;Layo utS &#10;Cha &#10;Arrnge &#10;Draw Write &#10;Expo&quot; &#10;Time &#10;PriN &#10;LA &#10;-o &#10;Pre-inc. &#10;with cold &#10;Pre-incubation with unlabeled ligand ">
            <a:extLst>
              <a:ext uri="{FF2B5EF4-FFF2-40B4-BE49-F238E27FC236}">
                <a16:creationId xmlns:a16="http://schemas.microsoft.com/office/drawing/2014/main" id="{BE1E2DB0-532B-4FE9-A7B0-4765FCC33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760" r="1186" b="1964"/>
          <a:stretch/>
        </p:blipFill>
        <p:spPr bwMode="auto">
          <a:xfrm>
            <a:off x="2240492" y="456141"/>
            <a:ext cx="7711016" cy="594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FC91EFD-4366-45EE-8AD7-C092E6DA9DFD}"/>
              </a:ext>
            </a:extLst>
          </p:cNvPr>
          <p:cNvSpPr/>
          <p:nvPr/>
        </p:nvSpPr>
        <p:spPr>
          <a:xfrm>
            <a:off x="442382" y="956734"/>
            <a:ext cx="2258483" cy="838197"/>
          </a:xfrm>
          <a:prstGeom prst="wedgeRoundRectCallout">
            <a:avLst>
              <a:gd name="adj1" fmla="val 42176"/>
              <a:gd name="adj2" fmla="val 138258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Select the equation you want</a:t>
            </a:r>
          </a:p>
        </p:txBody>
      </p:sp>
    </p:spTree>
    <p:extLst>
      <p:ext uri="{BB962C8B-B14F-4D97-AF65-F5344CB8AC3E}">
        <p14:creationId xmlns:p14="http://schemas.microsoft.com/office/powerpoint/2010/main" val="236123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amily &#10;Search results &#10;Data Tables &#10;Rapidly-dissociating competitor &#10;pre-incubation With unlabeled &#10;Pre-incubation with labeled ligand &#10;Competitor pre-incubation and washout &#10;Info &#10;Project info I &#10;Nonlin fit of Rapidly-dissociating competitor &#10;Nonlin fit Of Pre-incubation With unlabeled ligand &#10;-e Nonlin fit of Pre-incubation with labeled ligand &#10;Nonlin fit of Competitor pre-incubation and washout &#10;Graphs &#10;Rapidly-dissociating competitor &#10;pre-incubation With unlabeled &#10;Pre-incubation with labeled ligand &#10;Competitor pre-incubation and washout &#10;u Layouts &#10;GraphPad Prism 7.04 [[Pharmechanics] New kinetics Of competitive binding equations.pzf;NonIin fit Of Preincubation with unlabeled ligand] &#10;File Edit View Insert Change Arrange Family Window Help &#10;K2=003 &#10;Charge &#10;O raw &#10;Write &#10;fit &#10;10 &#10;11 &#10;12 &#10;13 &#10;15 &#10;16 &#10;17 &#10;18 &#10;19 &#10;20 &#10;21 &#10;23 &#10;25 &#10;26 &#10;27 &#10;28 &#10;30 &#10;31 &#10;32 &#10;[Pharmechanicsl Kinetics of convetitive Convetitor pre-incubab &#10;Best-fit &#10;PIT &#10;Std. Error &#10;K3 &#10;Goodress Of Fit &#10;Degrees of Freedom &#10;R square &#10;AbsoMe Sun Of Squares &#10;syx &#10;Constraints &#10;K2 &#10;Brnax &#10;PIT &#10;Nunber of points &#10;# of X &#10;Y values analyæj &#10;Nonlin fit Of Pre•incubation With unlatpled liga v Tableot resets &#10;Export &#10;0.03 &#10;0003 &#10;3923e-oog &#10;35522-018 &#10;2568eM3 &#10;1.18+021 &#10;Kl = 50000000 &#10;K3 O and shared &#10;0 and shared &#10;Brnax O aryl shared &#10;0.03 &#10;0003 &#10;3923e-oog &#10;35522-018 &#10;2568eM3 &#10;1.206+021 &#10;Kl = 50000000 &#10;K3 O and shared &#10;0 and shared &#10;Brnax O aryl shared &#10;0.03 &#10;0003 &#10;3923e-oog &#10;35522-018 &#10;2568eÅ)13 &#10;1.189+021 &#10;Kl = 50000000 &#10;K3 O and shared &#10;0 and shared &#10;Brnax O aryl shared ">
            <a:extLst>
              <a:ext uri="{FF2B5EF4-FFF2-40B4-BE49-F238E27FC236}">
                <a16:creationId xmlns:a16="http://schemas.microsoft.com/office/drawing/2014/main" id="{2CADB4CE-27E6-4AA4-88B3-EAFADD73B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t="1072" r="1171" b="1830"/>
          <a:stretch/>
        </p:blipFill>
        <p:spPr bwMode="auto">
          <a:xfrm>
            <a:off x="2242608" y="455083"/>
            <a:ext cx="7706784" cy="59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9149884-0786-40CF-A558-B46554F7074B}"/>
              </a:ext>
            </a:extLst>
          </p:cNvPr>
          <p:cNvSpPr/>
          <p:nvPr/>
        </p:nvSpPr>
        <p:spPr>
          <a:xfrm>
            <a:off x="5877982" y="2548471"/>
            <a:ext cx="2258483" cy="550330"/>
          </a:xfrm>
          <a:prstGeom prst="wedgeRoundRectCallout">
            <a:avLst>
              <a:gd name="adj1" fmla="val -77411"/>
              <a:gd name="adj2" fmla="val -267959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this icon</a:t>
            </a:r>
          </a:p>
        </p:txBody>
      </p:sp>
    </p:spTree>
    <p:extLst>
      <p:ext uri="{BB962C8B-B14F-4D97-AF65-F5344CB8AC3E}">
        <p14:creationId xmlns:p14="http://schemas.microsoft.com/office/powerpoint/2010/main" val="277522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BBB38-013B-4161-AA38-0A4353DFA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" t="968" r="1592" b="1864"/>
          <a:stretch/>
        </p:blipFill>
        <p:spPr>
          <a:xfrm>
            <a:off x="2240491" y="452966"/>
            <a:ext cx="7711017" cy="595206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3B8B1FD-BC3A-4EC4-837E-DDDE0F71A91A}"/>
              </a:ext>
            </a:extLst>
          </p:cNvPr>
          <p:cNvSpPr/>
          <p:nvPr/>
        </p:nvSpPr>
        <p:spPr>
          <a:xfrm>
            <a:off x="7885639" y="3818466"/>
            <a:ext cx="1919818" cy="668868"/>
          </a:xfrm>
          <a:prstGeom prst="wedgeRoundRectCallout">
            <a:avLst>
              <a:gd name="adj1" fmla="val -52715"/>
              <a:gd name="adj2" fmla="val 174440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OK then close file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745E38-7ACB-4772-9F01-F00B2FEA9383}"/>
              </a:ext>
            </a:extLst>
          </p:cNvPr>
          <p:cNvSpPr/>
          <p:nvPr/>
        </p:nvSpPr>
        <p:spPr>
          <a:xfrm>
            <a:off x="1139161" y="1953789"/>
            <a:ext cx="9913675" cy="8721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This process loads the equation into the “User-defined equations” list. It only needs to be done once. After that, the new equation will be available every time you open Prism.</a:t>
            </a:r>
          </a:p>
        </p:txBody>
      </p:sp>
    </p:spTree>
    <p:extLst>
      <p:ext uri="{BB962C8B-B14F-4D97-AF65-F5344CB8AC3E}">
        <p14:creationId xmlns:p14="http://schemas.microsoft.com/office/powerpoint/2010/main" val="26312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chine generated alternative text:&#10;GraphPad Prism 7.04 - [Competitor pre-incubation for template slide.pzf:Your data] &#10;File Edit View Insert Change Arrange Family Window Help &#10;Prism &#10;File &#10;c] Family &#10;Search results &#10;Data Tables &#10;Your data &#10;Info &#10;Project info 1 &#10;Results &#10;Graphs &#10;Your data &#10;Layouts &#10;Floating Notes &#10;Sheet &#10;New, &#10;Undo Clipboard &#10;Analysis &#10;Analyze &#10;o &#10;Change &#10;Arrange &#10;Your data &#10;Draw &#10;3,000 &#10;2,000 &#10;1,000 &#10;Write &#10;Text &#10;Your data &#10;120 &#10;Time (min) &#10;Export &#10;240 &#10;Print &#10;Send &#10;LA &#10;0.32 &#10;1 &#10;3.2 &#10;Help &#10;A &#10;60 &#10;180 &#10;IQ ">
            <a:extLst>
              <a:ext uri="{FF2B5EF4-FFF2-40B4-BE49-F238E27FC236}">
                <a16:creationId xmlns:a16="http://schemas.microsoft.com/office/drawing/2014/main" id="{C3B299EF-BE65-4446-85BA-E4C2DFD2B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795" r="1305" b="1999"/>
          <a:stretch/>
        </p:blipFill>
        <p:spPr bwMode="auto">
          <a:xfrm>
            <a:off x="2240492" y="456141"/>
            <a:ext cx="7711016" cy="59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6D8488-8312-4707-8529-0D5ED9597234}"/>
              </a:ext>
            </a:extLst>
          </p:cNvPr>
          <p:cNvSpPr/>
          <p:nvPr/>
        </p:nvSpPr>
        <p:spPr>
          <a:xfrm>
            <a:off x="397933" y="454024"/>
            <a:ext cx="1303867" cy="81280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Open your file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761F45-665B-4973-A914-B5E071C3C04F}"/>
              </a:ext>
            </a:extLst>
          </p:cNvPr>
          <p:cNvCxnSpPr>
            <a:cxnSpLocks/>
          </p:cNvCxnSpPr>
          <p:nvPr/>
        </p:nvCxnSpPr>
        <p:spPr>
          <a:xfrm flipV="1">
            <a:off x="3725333" y="1160980"/>
            <a:ext cx="580180" cy="1268953"/>
          </a:xfrm>
          <a:prstGeom prst="straightConnector1">
            <a:avLst/>
          </a:prstGeom>
          <a:ln w="114300">
            <a:solidFill>
              <a:srgbClr val="6E6E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1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chine generated alternative text:&#10;Prism &#10;File &#10;c] Family &#10;Search results &#10;Data Tables &#10;Your data &#10;Info &#10;Project info 1 &#10;Results &#10;Graphs &#10;Your data &#10;Layouts &#10;Floating Notes &#10;GraphPad Prism 7.04 - [Competitor pre-incubation for template slide.pzf:Your data] &#10;File Edit View Insert Change Arrange Family Window Help &#10;IQ &#10;Sheet &#10;New, &#10;Undo Clipboard &#10;Analysis &#10;Analyze &#10;Analyze Data &#10;Data to analyze &#10;Change &#10;Arrange &#10;Draw &#10;Write &#10;Analyze which data sets? &#10;Text &#10;Export &#10;240 &#10;Print &#10;Send &#10;0.32 &#10;1 &#10;3.2 &#10;LA &#10;Help &#10;Table &#10;Your data &#10;Type of analysis &#10;Which analysis? &#10;Transform. Normalize___ &#10;Transform &#10;Transform Concentrations (X) &#10;Normalize &#10;Prune rows &#10;Remove baseline and column math &#10;Transpose X and Y &#10;Fraction of total &#10;XY analyses &#10;Nonlinear regression (curve fit) &#10;Linear regression &#10;Fit spline/LOWESS &#10;Smooth, differentiate or integrate curve &#10;Area under curve &#10;Deming (Model Il) linear regression &#10;Column statistics &#10;Row means with SD or SEM &#10;Correlation &#10;Interpolate a standard curve &#10;Column analyses &#10;Grouped analyses &#10;Contingency table analyses &#10;Survival analyses &#10;Parts of whole analyses &#10;Generate curve &#10;32 &#10;Select All &#10;A &#10;Deselect All &#10;Cancel &#10;o &#10;Your data ">
            <a:extLst>
              <a:ext uri="{FF2B5EF4-FFF2-40B4-BE49-F238E27FC236}">
                <a16:creationId xmlns:a16="http://schemas.microsoft.com/office/drawing/2014/main" id="{B8F6447E-4465-40D2-AE6E-2421B7982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1105" r="1337" b="1727"/>
          <a:stretch/>
        </p:blipFill>
        <p:spPr bwMode="auto">
          <a:xfrm>
            <a:off x="2240491" y="452966"/>
            <a:ext cx="7711017" cy="59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DD6330-585E-40BA-8914-5F8F58879B35}"/>
              </a:ext>
            </a:extLst>
          </p:cNvPr>
          <p:cNvCxnSpPr>
            <a:cxnSpLocks/>
          </p:cNvCxnSpPr>
          <p:nvPr/>
        </p:nvCxnSpPr>
        <p:spPr>
          <a:xfrm>
            <a:off x="3107266" y="3303888"/>
            <a:ext cx="1459908" cy="1"/>
          </a:xfrm>
          <a:prstGeom prst="straightConnector1">
            <a:avLst/>
          </a:prstGeom>
          <a:ln w="114300">
            <a:solidFill>
              <a:srgbClr val="6E6E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21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aphPad Prism 7 'N - [Competitor pre-incubation for template slide.pzf:Your datal &#10;File Edit View Insert Change Arrange Family Window Help &#10;LIMO &#10;X *New. &#10;IØ &#10;Arrange &#10;Draw &#10;Wrie &#10;Expon &#10;Print &#10;Family &#10;Search results &#10;Data Tables &#10;Your data &#10;Info &#10;O Project info I &#10;Results &#10;Graphs &#10;Your data &#10;Layouts &#10;Floating Notes &#10;Parameters: Nonlinear Regression &#10;Flt Cornpare Constrain Weights Initial values Range Output Confidence Diagrwstics Flag &#10;Choose an equation &#10;Recently used &#10;User-defined equations &#10;Standard curves to interpolate &#10;Dose-response • Stimulation &#10;Dose-response - Inhibition &#10;Dose-response - Special &#10;Binding • Saturation &#10;Binding - Competitive &#10;Binding - Kinetics &#10;Enzyme kinetics - Inhibition &#10;Enzyme kinetics - Subtrate vs. Velocity &#10;Exponential &#10;Lines &#10;potynomial &#10;Gaussian &#10;Sine waves &#10;Classic equations from prior versions of prism &#10;Llser+fned equations &#10;Fitting method &#10;@Least squares (ordinary) fit O Robustfit OAutornatic outtier elimination &#10;Interpolate &#10;Interpolate unkncovns from standard curve Confiderce interval: ne &#10;i.PkjfM &#10;Send LA &#10;0.32 &#10;1 &#10;3.2 &#10;o &#10;Your data ">
            <a:extLst>
              <a:ext uri="{FF2B5EF4-FFF2-40B4-BE49-F238E27FC236}">
                <a16:creationId xmlns:a16="http://schemas.microsoft.com/office/drawing/2014/main" id="{3912CD2C-711E-43A2-9A65-B3B6BDAAB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965" r="1084" b="2006"/>
          <a:stretch/>
        </p:blipFill>
        <p:spPr bwMode="auto">
          <a:xfrm>
            <a:off x="2239433" y="452966"/>
            <a:ext cx="7713133" cy="59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5AA2A5-E59D-49D8-89C8-B6B4A6FC16D4}"/>
              </a:ext>
            </a:extLst>
          </p:cNvPr>
          <p:cNvCxnSpPr>
            <a:cxnSpLocks/>
          </p:cNvCxnSpPr>
          <p:nvPr/>
        </p:nvCxnSpPr>
        <p:spPr>
          <a:xfrm>
            <a:off x="2971799" y="2093155"/>
            <a:ext cx="1459908" cy="1"/>
          </a:xfrm>
          <a:prstGeom prst="straightConnector1">
            <a:avLst/>
          </a:prstGeom>
          <a:ln w="114300">
            <a:solidFill>
              <a:srgbClr val="6E6E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78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aphPad Prism / .04 - Wompetitor pre-incubation for template slide.prfffour datal &#10;File Edit View Insert Change Arrange Family Window Help &#10;LhdO &#10;otaw &#10;Write &#10;EXP3tt &#10;Priit &#10;Family &#10;Search results &#10;Data Tables &#10;Info &#10;O project info 1 &#10;Results &#10;Graphs &#10;ayouts &#10;Floating Notes &#10;Parameters; Nonlinear Regression &#10;Flt Compare Constr*. We•ts Iritial values Rnge Cutput Confidence Diagnostics Flag &#10;Choose an equation &#10;Recentty used &#10;S User•detined equations &#10;metics ot binding; Corrvetitor pre-incubation &#10;Standard curves to interpolate &#10;Dose-response • Stimulation &#10;Dose-response - Inhibition &#10;Dose-response - Special &#10;Binding • Saturation &#10;Binding - Competitive &#10;Binding - Kinetics &#10;Enzyme kinetics Inhibition &#10;4) Enzyme kinetics - Subtrate Velocity &#10;Exponential &#10;Lines &#10;Polynomial &#10;Gaussian &#10;Sine waves &#10;Classic equations trom prior versions of prism &#10;ere-incubate receptor and cold ligand then &#10;Measure at venous after adding hot •gand &#10;Enter ligand concentrat•cns •nto each colurrn•s title &#10;'Phamechanicsl Kineric; rt Competitor pre-inc. &#10;Fitting method &#10;@ Least squares (ordinary) fit C) Robust ft C) Autornatic outlier elirmnation &#10;Interpolate &#10;Interpolate unknowns trotn sta-Oæd curve Confidence intervar &#10;Delete &#10;Delete All &#10;'LMCA•e &#10;Send &#10;LA &#10;0.32 &#10;, 3.2 ">
            <a:extLst>
              <a:ext uri="{FF2B5EF4-FFF2-40B4-BE49-F238E27FC236}">
                <a16:creationId xmlns:a16="http://schemas.microsoft.com/office/drawing/2014/main" id="{F6A2191F-F14F-49B5-88CA-83E3A1C09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895" r="1203" b="2253"/>
          <a:stretch/>
        </p:blipFill>
        <p:spPr bwMode="auto">
          <a:xfrm>
            <a:off x="2238375" y="451908"/>
            <a:ext cx="7715250" cy="59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5B3ED38-EBBD-462B-AD21-A0CDEF5492DB}"/>
              </a:ext>
            </a:extLst>
          </p:cNvPr>
          <p:cNvSpPr/>
          <p:nvPr/>
        </p:nvSpPr>
        <p:spPr>
          <a:xfrm>
            <a:off x="2839505" y="685799"/>
            <a:ext cx="1919818" cy="668868"/>
          </a:xfrm>
          <a:prstGeom prst="wedgeRoundRectCallout">
            <a:avLst>
              <a:gd name="adj1" fmla="val 39898"/>
              <a:gd name="adj2" fmla="val 173174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Select equation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D0AEDC8-71EC-4D06-9442-58BDC07D9DA1}"/>
              </a:ext>
            </a:extLst>
          </p:cNvPr>
          <p:cNvSpPr/>
          <p:nvPr/>
        </p:nvSpPr>
        <p:spPr>
          <a:xfrm>
            <a:off x="8356600" y="2286000"/>
            <a:ext cx="3311523" cy="838201"/>
          </a:xfrm>
          <a:prstGeom prst="wedgeRoundRectCallout">
            <a:avLst>
              <a:gd name="adj1" fmla="val -69785"/>
              <a:gd name="adj2" fmla="val -50058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Details for information on the equation</a:t>
            </a:r>
          </a:p>
        </p:txBody>
      </p:sp>
    </p:spTree>
    <p:extLst>
      <p:ext uri="{BB962C8B-B14F-4D97-AF65-F5344CB8AC3E}">
        <p14:creationId xmlns:p14="http://schemas.microsoft.com/office/powerpoint/2010/main" val="251604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83B029-8D41-490C-8FB8-401CEC5D8B19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1E4B0D-36D3-44AC-8C07-1D8A4E1E4399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A3FE351-CBB5-4188-B23E-B7DDBED5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7766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AC1733-28B4-4180-B6CE-7656DE45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1883470"/>
            <a:ext cx="4638879" cy="4525963"/>
          </a:xfrm>
        </p:spPr>
        <p:txBody>
          <a:bodyPr/>
          <a:lstStyle/>
          <a:p>
            <a:r>
              <a:rPr lang="en-US" sz="1900" b="0" dirty="0"/>
              <a:t>Extensions to the </a:t>
            </a:r>
            <a:r>
              <a:rPr lang="en-US" sz="1900" b="0" dirty="0" err="1"/>
              <a:t>Motulsky</a:t>
            </a:r>
            <a:r>
              <a:rPr lang="en-US" sz="1900" b="0" dirty="0"/>
              <a:t> and Mahan equation have recently been published to accommodate alternative assay formats.</a:t>
            </a:r>
          </a:p>
          <a:p>
            <a:endParaRPr lang="en-US" sz="1900" b="0" dirty="0"/>
          </a:p>
          <a:p>
            <a:r>
              <a:rPr lang="en-US" sz="1900" b="0" dirty="0"/>
              <a:t>These equations have been loaded into </a:t>
            </a:r>
            <a:r>
              <a:rPr lang="en-US" sz="1900" b="0" dirty="0">
                <a:hlinkClick r:id="rId2"/>
              </a:rPr>
              <a:t>GraphPad Prism </a:t>
            </a:r>
            <a:r>
              <a:rPr lang="en-US" sz="1900" b="0" dirty="0"/>
              <a:t>in a custom template designed by Pharmechanics.</a:t>
            </a:r>
          </a:p>
          <a:p>
            <a:endParaRPr lang="en-US" sz="1900" b="0" dirty="0"/>
          </a:p>
          <a:p>
            <a:r>
              <a:rPr lang="en-US" sz="1900" b="0" dirty="0"/>
              <a:t>We are grateful to Harvey </a:t>
            </a:r>
            <a:r>
              <a:rPr lang="en-US" sz="1900" b="0" dirty="0" err="1"/>
              <a:t>Motulsky</a:t>
            </a:r>
            <a:r>
              <a:rPr lang="en-US" sz="1900" b="0" dirty="0"/>
              <a:t> at GraphPad Software for guidance.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6B0A3B-87D8-4E65-9D2E-1F2321722B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49" y="4887074"/>
            <a:ext cx="1816701" cy="18167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1E2B94-97B1-4FD7-8B0B-9B5153094D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" t="793" r="697" b="887"/>
          <a:stretch/>
        </p:blipFill>
        <p:spPr>
          <a:xfrm>
            <a:off x="5908568" y="1923710"/>
            <a:ext cx="5261415" cy="40846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7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 &#10;Search results &#10;Data Tables &#10;Your data &#10;Info &#10;O project info 1 &#10;u Results &#10;g u Graphs &#10;Your data &#10;Floating Notes &#10;GraphPad Prism - I(.ompetitor pre-incubation for template slide.p7f:Vour datal &#10;File Edit View Insert Change Arrange Family Window Help &#10;IØ &#10;Ceboard &#10;j *Analyze &#10;User-defined Equation &#10;Arrmge &#10;Draw &#10;wrie &#10;export &#10;Print &#10;Send LA &#10;0.32 &#10;1 &#10;3.2 &#10;Help &#10;Equation Rules for Intial Values Default Constraints &#10;Transforms to Report &#10;I Pharmechanicsl Kinetics Of competitive binding: Competitor pre-incubation &#10;Tip Pre-incubate receptor and cold ligandthen. &#10;Measure binding at various times after adding hot ligand &#10;Enter cold ligand corcentrations into each column's title &#10;Constrain K'. K2. L and PIT to constant values &#10;Contact sam hoare@pharrnechanics.com tor technical support &#10;X: Trne in seconds or minutes &#10;Y: Specific binding in cpm or some other unit &#10;Constrain to constant values (determined in other experiments) KI (association rate ot hot ligand in inverse Molar times &#10;inverse time). K2 (dissociation constant ot hot ligand in nverse time) L (Iradioligandl in nM) and PIT (pre-incubation time &#10;tor cold ligand in seconds Or minutes) &#10;K3: an rate ot cold drug (inverse Molar times ire,erse time) &#10;K4: Ott rate Of cold drug (iro,erse time) &#10;Bmax: Maximum binding. in units ot Y axis This is the maximum at high concentrations ot rad.ol.gand so probably &#10;Ka- K3•l'1e-g+K4 &#10;DIFF-KF- KS &#10;Oona this eqntion &#10;o &#10;Edit equation &#10;Help &#10;Your data ">
            <a:extLst>
              <a:ext uri="{FF2B5EF4-FFF2-40B4-BE49-F238E27FC236}">
                <a16:creationId xmlns:a16="http://schemas.microsoft.com/office/drawing/2014/main" id="{6EB3C17F-477C-4FF3-8B49-F21E73A65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890" r="1437" b="2746"/>
          <a:stretch/>
        </p:blipFill>
        <p:spPr bwMode="auto">
          <a:xfrm>
            <a:off x="2239433" y="451909"/>
            <a:ext cx="7713134" cy="59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F3BE622-1F1E-4CEA-9A3A-ED1EFD30044C}"/>
              </a:ext>
            </a:extLst>
          </p:cNvPr>
          <p:cNvSpPr/>
          <p:nvPr/>
        </p:nvSpPr>
        <p:spPr>
          <a:xfrm>
            <a:off x="7008426" y="2140188"/>
            <a:ext cx="3474389" cy="1190158"/>
          </a:xfrm>
          <a:prstGeom prst="wedgeRoundRectCallout">
            <a:avLst>
              <a:gd name="adj1" fmla="val -59969"/>
              <a:gd name="adj2" fmla="val 126896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Equation formatting is the same as for the “Kinetics of competitive binding” equation</a:t>
            </a: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CF700351-8554-46CC-BFE8-F5A4EBD23A84}"/>
              </a:ext>
            </a:extLst>
          </p:cNvPr>
          <p:cNvSpPr/>
          <p:nvPr/>
        </p:nvSpPr>
        <p:spPr>
          <a:xfrm>
            <a:off x="5522180" y="578781"/>
            <a:ext cx="4497645" cy="2041637"/>
          </a:xfrm>
          <a:custGeom>
            <a:avLst/>
            <a:gdLst>
              <a:gd name="connsiteX0" fmla="*/ 0 w 4497645"/>
              <a:gd name="connsiteY0" fmla="*/ 171154 h 1026906"/>
              <a:gd name="connsiteX1" fmla="*/ 171154 w 4497645"/>
              <a:gd name="connsiteY1" fmla="*/ 0 h 1026906"/>
              <a:gd name="connsiteX2" fmla="*/ 749608 w 4497645"/>
              <a:gd name="connsiteY2" fmla="*/ 0 h 1026906"/>
              <a:gd name="connsiteX3" fmla="*/ 749608 w 4497645"/>
              <a:gd name="connsiteY3" fmla="*/ 0 h 1026906"/>
              <a:gd name="connsiteX4" fmla="*/ 1874019 w 4497645"/>
              <a:gd name="connsiteY4" fmla="*/ 0 h 1026906"/>
              <a:gd name="connsiteX5" fmla="*/ 4326491 w 4497645"/>
              <a:gd name="connsiteY5" fmla="*/ 0 h 1026906"/>
              <a:gd name="connsiteX6" fmla="*/ 4497645 w 4497645"/>
              <a:gd name="connsiteY6" fmla="*/ 171154 h 1026906"/>
              <a:gd name="connsiteX7" fmla="*/ 4497645 w 4497645"/>
              <a:gd name="connsiteY7" fmla="*/ 599029 h 1026906"/>
              <a:gd name="connsiteX8" fmla="*/ 4497645 w 4497645"/>
              <a:gd name="connsiteY8" fmla="*/ 599029 h 1026906"/>
              <a:gd name="connsiteX9" fmla="*/ 4497645 w 4497645"/>
              <a:gd name="connsiteY9" fmla="*/ 855755 h 1026906"/>
              <a:gd name="connsiteX10" fmla="*/ 4497645 w 4497645"/>
              <a:gd name="connsiteY10" fmla="*/ 855752 h 1026906"/>
              <a:gd name="connsiteX11" fmla="*/ 4326491 w 4497645"/>
              <a:gd name="connsiteY11" fmla="*/ 1026906 h 1026906"/>
              <a:gd name="connsiteX12" fmla="*/ 1874019 w 4497645"/>
              <a:gd name="connsiteY12" fmla="*/ 1026906 h 1026906"/>
              <a:gd name="connsiteX13" fmla="*/ 335030 w 4497645"/>
              <a:gd name="connsiteY13" fmla="*/ 1948503 h 1026906"/>
              <a:gd name="connsiteX14" fmla="*/ 749608 w 4497645"/>
              <a:gd name="connsiteY14" fmla="*/ 1026906 h 1026906"/>
              <a:gd name="connsiteX15" fmla="*/ 171154 w 4497645"/>
              <a:gd name="connsiteY15" fmla="*/ 1026906 h 1026906"/>
              <a:gd name="connsiteX16" fmla="*/ 0 w 4497645"/>
              <a:gd name="connsiteY16" fmla="*/ 855752 h 1026906"/>
              <a:gd name="connsiteX17" fmla="*/ 0 w 4497645"/>
              <a:gd name="connsiteY17" fmla="*/ 855755 h 1026906"/>
              <a:gd name="connsiteX18" fmla="*/ 0 w 4497645"/>
              <a:gd name="connsiteY18" fmla="*/ 599029 h 1026906"/>
              <a:gd name="connsiteX19" fmla="*/ 0 w 4497645"/>
              <a:gd name="connsiteY19" fmla="*/ 599029 h 1026906"/>
              <a:gd name="connsiteX20" fmla="*/ 0 w 4497645"/>
              <a:gd name="connsiteY20" fmla="*/ 171154 h 1026906"/>
              <a:gd name="connsiteX0" fmla="*/ 0 w 4497645"/>
              <a:gd name="connsiteY0" fmla="*/ 171154 h 1948503"/>
              <a:gd name="connsiteX1" fmla="*/ 171154 w 4497645"/>
              <a:gd name="connsiteY1" fmla="*/ 0 h 1948503"/>
              <a:gd name="connsiteX2" fmla="*/ 749608 w 4497645"/>
              <a:gd name="connsiteY2" fmla="*/ 0 h 1948503"/>
              <a:gd name="connsiteX3" fmla="*/ 749608 w 4497645"/>
              <a:gd name="connsiteY3" fmla="*/ 0 h 1948503"/>
              <a:gd name="connsiteX4" fmla="*/ 1874019 w 4497645"/>
              <a:gd name="connsiteY4" fmla="*/ 0 h 1948503"/>
              <a:gd name="connsiteX5" fmla="*/ 4326491 w 4497645"/>
              <a:gd name="connsiteY5" fmla="*/ 0 h 1948503"/>
              <a:gd name="connsiteX6" fmla="*/ 4497645 w 4497645"/>
              <a:gd name="connsiteY6" fmla="*/ 171154 h 1948503"/>
              <a:gd name="connsiteX7" fmla="*/ 4497645 w 4497645"/>
              <a:gd name="connsiteY7" fmla="*/ 599029 h 1948503"/>
              <a:gd name="connsiteX8" fmla="*/ 4497645 w 4497645"/>
              <a:gd name="connsiteY8" fmla="*/ 599029 h 1948503"/>
              <a:gd name="connsiteX9" fmla="*/ 4497645 w 4497645"/>
              <a:gd name="connsiteY9" fmla="*/ 855755 h 1948503"/>
              <a:gd name="connsiteX10" fmla="*/ 4497645 w 4497645"/>
              <a:gd name="connsiteY10" fmla="*/ 855752 h 1948503"/>
              <a:gd name="connsiteX11" fmla="*/ 4326491 w 4497645"/>
              <a:gd name="connsiteY11" fmla="*/ 1026906 h 1948503"/>
              <a:gd name="connsiteX12" fmla="*/ 1770891 w 4497645"/>
              <a:gd name="connsiteY12" fmla="*/ 1033781 h 1948503"/>
              <a:gd name="connsiteX13" fmla="*/ 335030 w 4497645"/>
              <a:gd name="connsiteY13" fmla="*/ 1948503 h 1948503"/>
              <a:gd name="connsiteX14" fmla="*/ 749608 w 4497645"/>
              <a:gd name="connsiteY14" fmla="*/ 1026906 h 1948503"/>
              <a:gd name="connsiteX15" fmla="*/ 171154 w 4497645"/>
              <a:gd name="connsiteY15" fmla="*/ 1026906 h 1948503"/>
              <a:gd name="connsiteX16" fmla="*/ 0 w 4497645"/>
              <a:gd name="connsiteY16" fmla="*/ 855752 h 1948503"/>
              <a:gd name="connsiteX17" fmla="*/ 0 w 4497645"/>
              <a:gd name="connsiteY17" fmla="*/ 855755 h 1948503"/>
              <a:gd name="connsiteX18" fmla="*/ 0 w 4497645"/>
              <a:gd name="connsiteY18" fmla="*/ 599029 h 1948503"/>
              <a:gd name="connsiteX19" fmla="*/ 0 w 4497645"/>
              <a:gd name="connsiteY19" fmla="*/ 599029 h 1948503"/>
              <a:gd name="connsiteX20" fmla="*/ 0 w 4497645"/>
              <a:gd name="connsiteY20" fmla="*/ 171154 h 1948503"/>
              <a:gd name="connsiteX0" fmla="*/ 0 w 4497645"/>
              <a:gd name="connsiteY0" fmla="*/ 171154 h 1948503"/>
              <a:gd name="connsiteX1" fmla="*/ 171154 w 4497645"/>
              <a:gd name="connsiteY1" fmla="*/ 0 h 1948503"/>
              <a:gd name="connsiteX2" fmla="*/ 749608 w 4497645"/>
              <a:gd name="connsiteY2" fmla="*/ 0 h 1948503"/>
              <a:gd name="connsiteX3" fmla="*/ 749608 w 4497645"/>
              <a:gd name="connsiteY3" fmla="*/ 0 h 1948503"/>
              <a:gd name="connsiteX4" fmla="*/ 1874019 w 4497645"/>
              <a:gd name="connsiteY4" fmla="*/ 0 h 1948503"/>
              <a:gd name="connsiteX5" fmla="*/ 4326491 w 4497645"/>
              <a:gd name="connsiteY5" fmla="*/ 0 h 1948503"/>
              <a:gd name="connsiteX6" fmla="*/ 4497645 w 4497645"/>
              <a:gd name="connsiteY6" fmla="*/ 171154 h 1948503"/>
              <a:gd name="connsiteX7" fmla="*/ 4497645 w 4497645"/>
              <a:gd name="connsiteY7" fmla="*/ 599029 h 1948503"/>
              <a:gd name="connsiteX8" fmla="*/ 4497645 w 4497645"/>
              <a:gd name="connsiteY8" fmla="*/ 599029 h 1948503"/>
              <a:gd name="connsiteX9" fmla="*/ 4497645 w 4497645"/>
              <a:gd name="connsiteY9" fmla="*/ 855755 h 1948503"/>
              <a:gd name="connsiteX10" fmla="*/ 4497645 w 4497645"/>
              <a:gd name="connsiteY10" fmla="*/ 855752 h 1948503"/>
              <a:gd name="connsiteX11" fmla="*/ 4326491 w 4497645"/>
              <a:gd name="connsiteY11" fmla="*/ 1026906 h 1948503"/>
              <a:gd name="connsiteX12" fmla="*/ 1416879 w 4497645"/>
              <a:gd name="connsiteY12" fmla="*/ 1030606 h 1948503"/>
              <a:gd name="connsiteX13" fmla="*/ 335030 w 4497645"/>
              <a:gd name="connsiteY13" fmla="*/ 1948503 h 1948503"/>
              <a:gd name="connsiteX14" fmla="*/ 749608 w 4497645"/>
              <a:gd name="connsiteY14" fmla="*/ 1026906 h 1948503"/>
              <a:gd name="connsiteX15" fmla="*/ 171154 w 4497645"/>
              <a:gd name="connsiteY15" fmla="*/ 1026906 h 1948503"/>
              <a:gd name="connsiteX16" fmla="*/ 0 w 4497645"/>
              <a:gd name="connsiteY16" fmla="*/ 855752 h 1948503"/>
              <a:gd name="connsiteX17" fmla="*/ 0 w 4497645"/>
              <a:gd name="connsiteY17" fmla="*/ 855755 h 1948503"/>
              <a:gd name="connsiteX18" fmla="*/ 0 w 4497645"/>
              <a:gd name="connsiteY18" fmla="*/ 599029 h 1948503"/>
              <a:gd name="connsiteX19" fmla="*/ 0 w 4497645"/>
              <a:gd name="connsiteY19" fmla="*/ 599029 h 1948503"/>
              <a:gd name="connsiteX20" fmla="*/ 0 w 4497645"/>
              <a:gd name="connsiteY20" fmla="*/ 171154 h 1948503"/>
              <a:gd name="connsiteX0" fmla="*/ 0 w 4497645"/>
              <a:gd name="connsiteY0" fmla="*/ 171154 h 2041637"/>
              <a:gd name="connsiteX1" fmla="*/ 171154 w 4497645"/>
              <a:gd name="connsiteY1" fmla="*/ 0 h 2041637"/>
              <a:gd name="connsiteX2" fmla="*/ 749608 w 4497645"/>
              <a:gd name="connsiteY2" fmla="*/ 0 h 2041637"/>
              <a:gd name="connsiteX3" fmla="*/ 749608 w 4497645"/>
              <a:gd name="connsiteY3" fmla="*/ 0 h 2041637"/>
              <a:gd name="connsiteX4" fmla="*/ 1874019 w 4497645"/>
              <a:gd name="connsiteY4" fmla="*/ 0 h 2041637"/>
              <a:gd name="connsiteX5" fmla="*/ 4326491 w 4497645"/>
              <a:gd name="connsiteY5" fmla="*/ 0 h 2041637"/>
              <a:gd name="connsiteX6" fmla="*/ 4497645 w 4497645"/>
              <a:gd name="connsiteY6" fmla="*/ 171154 h 2041637"/>
              <a:gd name="connsiteX7" fmla="*/ 4497645 w 4497645"/>
              <a:gd name="connsiteY7" fmla="*/ 599029 h 2041637"/>
              <a:gd name="connsiteX8" fmla="*/ 4497645 w 4497645"/>
              <a:gd name="connsiteY8" fmla="*/ 599029 h 2041637"/>
              <a:gd name="connsiteX9" fmla="*/ 4497645 w 4497645"/>
              <a:gd name="connsiteY9" fmla="*/ 855755 h 2041637"/>
              <a:gd name="connsiteX10" fmla="*/ 4497645 w 4497645"/>
              <a:gd name="connsiteY10" fmla="*/ 855752 h 2041637"/>
              <a:gd name="connsiteX11" fmla="*/ 4326491 w 4497645"/>
              <a:gd name="connsiteY11" fmla="*/ 1026906 h 2041637"/>
              <a:gd name="connsiteX12" fmla="*/ 1416879 w 4497645"/>
              <a:gd name="connsiteY12" fmla="*/ 1030606 h 2041637"/>
              <a:gd name="connsiteX13" fmla="*/ 292696 w 4497645"/>
              <a:gd name="connsiteY13" fmla="*/ 2041637 h 2041637"/>
              <a:gd name="connsiteX14" fmla="*/ 749608 w 4497645"/>
              <a:gd name="connsiteY14" fmla="*/ 1026906 h 2041637"/>
              <a:gd name="connsiteX15" fmla="*/ 171154 w 4497645"/>
              <a:gd name="connsiteY15" fmla="*/ 1026906 h 2041637"/>
              <a:gd name="connsiteX16" fmla="*/ 0 w 4497645"/>
              <a:gd name="connsiteY16" fmla="*/ 855752 h 2041637"/>
              <a:gd name="connsiteX17" fmla="*/ 0 w 4497645"/>
              <a:gd name="connsiteY17" fmla="*/ 855755 h 2041637"/>
              <a:gd name="connsiteX18" fmla="*/ 0 w 4497645"/>
              <a:gd name="connsiteY18" fmla="*/ 599029 h 2041637"/>
              <a:gd name="connsiteX19" fmla="*/ 0 w 4497645"/>
              <a:gd name="connsiteY19" fmla="*/ 599029 h 2041637"/>
              <a:gd name="connsiteX20" fmla="*/ 0 w 4497645"/>
              <a:gd name="connsiteY20" fmla="*/ 171154 h 204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7645" h="2041637">
                <a:moveTo>
                  <a:pt x="0" y="171154"/>
                </a:moveTo>
                <a:cubicBezTo>
                  <a:pt x="0" y="76628"/>
                  <a:pt x="76628" y="0"/>
                  <a:pt x="171154" y="0"/>
                </a:cubicBezTo>
                <a:lnTo>
                  <a:pt x="749608" y="0"/>
                </a:lnTo>
                <a:lnTo>
                  <a:pt x="749608" y="0"/>
                </a:lnTo>
                <a:lnTo>
                  <a:pt x="1874019" y="0"/>
                </a:lnTo>
                <a:lnTo>
                  <a:pt x="4326491" y="0"/>
                </a:lnTo>
                <a:cubicBezTo>
                  <a:pt x="4421017" y="0"/>
                  <a:pt x="4497645" y="76628"/>
                  <a:pt x="4497645" y="171154"/>
                </a:cubicBezTo>
                <a:lnTo>
                  <a:pt x="4497645" y="599029"/>
                </a:lnTo>
                <a:lnTo>
                  <a:pt x="4497645" y="599029"/>
                </a:lnTo>
                <a:lnTo>
                  <a:pt x="4497645" y="855755"/>
                </a:lnTo>
                <a:lnTo>
                  <a:pt x="4497645" y="855752"/>
                </a:lnTo>
                <a:cubicBezTo>
                  <a:pt x="4497645" y="950278"/>
                  <a:pt x="4421017" y="1026906"/>
                  <a:pt x="4326491" y="1026906"/>
                </a:cubicBezTo>
                <a:lnTo>
                  <a:pt x="1416879" y="1030606"/>
                </a:lnTo>
                <a:lnTo>
                  <a:pt x="292696" y="2041637"/>
                </a:lnTo>
                <a:lnTo>
                  <a:pt x="749608" y="1026906"/>
                </a:lnTo>
                <a:lnTo>
                  <a:pt x="171154" y="1026906"/>
                </a:lnTo>
                <a:cubicBezTo>
                  <a:pt x="76628" y="1026906"/>
                  <a:pt x="0" y="950278"/>
                  <a:pt x="0" y="855752"/>
                </a:cubicBezTo>
                <a:lnTo>
                  <a:pt x="0" y="855755"/>
                </a:lnTo>
                <a:lnTo>
                  <a:pt x="0" y="599029"/>
                </a:lnTo>
                <a:lnTo>
                  <a:pt x="0" y="599029"/>
                </a:lnTo>
                <a:lnTo>
                  <a:pt x="0" y="171154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2880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Contact Pharmechanics (not GraphPad) for technical support on the equation.</a:t>
            </a:r>
          </a:p>
        </p:txBody>
      </p:sp>
    </p:spTree>
    <p:extLst>
      <p:ext uri="{BB962C8B-B14F-4D97-AF65-F5344CB8AC3E}">
        <p14:creationId xmlns:p14="http://schemas.microsoft.com/office/powerpoint/2010/main" val="366096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aphPad Prism 7.04 - [Competitor pre-incubation for template datal &#10;File Edit View Insert Change Arrange Family Window Help &#10;undo CliØoud &#10;*Nev• 9 • ¯ &#10;Arrange &#10;Draw Wrie &#10;Expon &#10;Prim &#10;LA &#10;Family &#10;Search results &#10;Data Tables &#10;Your data &#10;Info &#10;O Project info I &#10;u Results &#10;Graphs &#10;Your data &#10;Floating Notes &#10;Parameters: Nonlinear Regression &#10;Fit Cornpare Constrain Weights Initialvalues Range Output Confidence Diagnostics Flag &#10;Constraint Type &#10;Constant equal to &#10;Constant equal to &#10;Constant equal to &#10;Shared. and must be greater than &#10;Data set constant (trom column title) &#10;Shared. and must be greater than &#10;Shared. and must be greater than &#10;Constant equal to &#10;Constran one parameter relative to another &#10;v must be greater than &#10;v must be greater than 1 &#10;times &#10;Hook &#10;• &#10;0.32 &#10;1 &#10;3.2 ">
            <a:extLst>
              <a:ext uri="{FF2B5EF4-FFF2-40B4-BE49-F238E27FC236}">
                <a16:creationId xmlns:a16="http://schemas.microsoft.com/office/drawing/2014/main" id="{E15B3BA6-661B-4C7F-AC0C-519F1DB58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996" r="1311" b="2467"/>
          <a:stretch/>
        </p:blipFill>
        <p:spPr bwMode="auto">
          <a:xfrm>
            <a:off x="2239433" y="452967"/>
            <a:ext cx="7713134" cy="59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23EEBFA-DD4F-4828-A040-724650A665C9}"/>
              </a:ext>
            </a:extLst>
          </p:cNvPr>
          <p:cNvSpPr/>
          <p:nvPr/>
        </p:nvSpPr>
        <p:spPr>
          <a:xfrm>
            <a:off x="6988172" y="588433"/>
            <a:ext cx="1919818" cy="753534"/>
          </a:xfrm>
          <a:prstGeom prst="wedgeRoundRectCallout">
            <a:avLst>
              <a:gd name="adj1" fmla="val -38602"/>
              <a:gd name="adj2" fmla="val 142594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Enter your constant values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6CD1BA-8239-4FBD-BC08-0E69A4EA3E46}"/>
              </a:ext>
            </a:extLst>
          </p:cNvPr>
          <p:cNvSpPr/>
          <p:nvPr/>
        </p:nvSpPr>
        <p:spPr>
          <a:xfrm>
            <a:off x="6890592" y="3749698"/>
            <a:ext cx="1919818" cy="58654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Run analysis</a:t>
            </a:r>
          </a:p>
        </p:txBody>
      </p:sp>
    </p:spTree>
    <p:extLst>
      <p:ext uri="{BB962C8B-B14F-4D97-AF65-F5344CB8AC3E}">
        <p14:creationId xmlns:p14="http://schemas.microsoft.com/office/powerpoint/2010/main" val="138891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aphPad Prism 7_04 - [Competitor pre-incubation for template data] &#10;File Edit View Insert Change Arrange Family Window Help &#10;CliØoud &#10;C ha-ege &#10;O raw &#10;3,000 &#10;2,000 &#10;1,000 &#10;0 &#10;Wrie &#10;TIE &#10;Print &#10;Your data &#10;120 &#10;Time (min) &#10;Send LA &#10;0.32 &#10;1 &#10;3.2 &#10;i.ßjßl &#10;Family &#10;Search results &#10;Data Tables &#10;Your data &#10;Info &#10;O Project info I &#10;Results &#10;Nonlin fit Of Your data &#10;Graphs &#10;Your data &#10;u Layouts &#10;Floating Notes &#10;60 &#10;180 &#10;240 &#10;Your data ">
            <a:extLst>
              <a:ext uri="{FF2B5EF4-FFF2-40B4-BE49-F238E27FC236}">
                <a16:creationId xmlns:a16="http://schemas.microsoft.com/office/drawing/2014/main" id="{549493E8-F69A-4AFE-84F3-4379E5ABA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1167" r="2242" b="2435"/>
          <a:stretch/>
        </p:blipFill>
        <p:spPr bwMode="auto">
          <a:xfrm>
            <a:off x="2240492" y="452966"/>
            <a:ext cx="7711016" cy="59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59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.....................6 &#10;_ 1111111111111111111111111111111111111111111111 &#10;111111111111111111111111111111111111111111 &#10;لالا. &#10;ي 11111111111MllBlllllllMIllAl Ill Ill 1111 &#10;IIIIIIIIIIIIIIIIIIIIIIIIIIIIIIIIIIIIIIIIIII &#10;وووووووووووووووووووووو-ددحدددددحدحدحدحددحدد ■ ">
            <a:extLst>
              <a:ext uri="{FF2B5EF4-FFF2-40B4-BE49-F238E27FC236}">
                <a16:creationId xmlns:a16="http://schemas.microsoft.com/office/drawing/2014/main" id="{4802A675-82EE-4CC0-A777-A2BA8BEDC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900" r="1087" b="1697"/>
          <a:stretch/>
        </p:blipFill>
        <p:spPr bwMode="auto">
          <a:xfrm>
            <a:off x="2238375" y="452279"/>
            <a:ext cx="7715250" cy="59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40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261D-4943-4905-A770-352C6B5D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7854"/>
            <a:ext cx="10972800" cy="639762"/>
          </a:xfrm>
        </p:spPr>
        <p:txBody>
          <a:bodyPr/>
          <a:lstStyle/>
          <a:p>
            <a:r>
              <a:rPr lang="en-US" sz="2800" dirty="0"/>
              <a:t>Equation for pre-incubation with labeled ligand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F5AAC-798E-4F68-84FA-B9232FF74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954303"/>
            <a:ext cx="1470389" cy="996931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A7696032-EF3B-454B-922A-1333A8B26C18}"/>
              </a:ext>
            </a:extLst>
          </p:cNvPr>
          <p:cNvGrpSpPr/>
          <p:nvPr/>
        </p:nvGrpSpPr>
        <p:grpSpPr>
          <a:xfrm>
            <a:off x="4572621" y="1846968"/>
            <a:ext cx="1097280" cy="1097280"/>
            <a:chOff x="3302631" y="1846968"/>
            <a:chExt cx="1097280" cy="109728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9A438C-999F-4E0C-8AB0-473E2FF52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631" y="1846968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D06AEB-68DE-4A23-9BFF-4C52AEE74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821" y="1969102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AA08BD3-37D8-431C-A067-191FEB82E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887" y="2156758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A775EE-6442-4DB4-AB26-C8294923E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6351" y="199526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1444F1-E926-40B9-92DD-774BFE667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035" y="2394061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2D1962C-9D32-4C63-84E9-56EC20995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4898" y="2224836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7866D8-CE20-4092-B0D5-890367E4C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1189" y="205610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011B83-18B2-421B-85E0-992D7EFE6F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7263" y="2727676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D3CE4E-50F6-46EC-B67B-AC9B55072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8113" y="234003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DBA87C6-9B90-4E31-B5AB-3484C3687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9588" y="248777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146D9A-65C0-48FE-8971-DDF5C5CE72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4520" y="237858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220B707-9A1B-4327-8DC7-48198F5909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048" y="212937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4ADD127-FB96-49A8-9F82-3836BBA0F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3842" y="2327854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0A513D-42B2-4BD9-B987-141774CD0F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7181" y="2566085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578E17-0C55-4D52-913D-27C8BF4D9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8528" y="2556341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4437EB-F55E-44DE-876C-C19F4D944F19}"/>
              </a:ext>
            </a:extLst>
          </p:cNvPr>
          <p:cNvCxnSpPr>
            <a:cxnSpLocks/>
          </p:cNvCxnSpPr>
          <p:nvPr/>
        </p:nvCxnSpPr>
        <p:spPr>
          <a:xfrm flipV="1">
            <a:off x="3574403" y="1875471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2600456-FAEF-45D3-BEE0-106FB3922B5F}"/>
              </a:ext>
            </a:extLst>
          </p:cNvPr>
          <p:cNvCxnSpPr>
            <a:cxnSpLocks/>
          </p:cNvCxnSpPr>
          <p:nvPr/>
        </p:nvCxnSpPr>
        <p:spPr>
          <a:xfrm>
            <a:off x="3574403" y="2451016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BC16CA49-935E-48C8-A7E5-222321F19AD2}"/>
              </a:ext>
            </a:extLst>
          </p:cNvPr>
          <p:cNvSpPr>
            <a:spLocks noChangeAspect="1"/>
          </p:cNvSpPr>
          <p:nvPr/>
        </p:nvSpPr>
        <p:spPr>
          <a:xfrm>
            <a:off x="4572621" y="1845881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51FC5FD-630D-4E0A-8F9C-27E084AABC23}"/>
              </a:ext>
            </a:extLst>
          </p:cNvPr>
          <p:cNvSpPr/>
          <p:nvPr/>
        </p:nvSpPr>
        <p:spPr>
          <a:xfrm>
            <a:off x="5208270" y="2445270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5D88196-BF15-4CB0-8243-F4EB03D04AE1}"/>
              </a:ext>
            </a:extLst>
          </p:cNvPr>
          <p:cNvSpPr/>
          <p:nvPr/>
        </p:nvSpPr>
        <p:spPr>
          <a:xfrm>
            <a:off x="4736148" y="2457970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D1A877E-E48C-453A-85FE-147DDA597671}"/>
              </a:ext>
            </a:extLst>
          </p:cNvPr>
          <p:cNvSpPr/>
          <p:nvPr/>
        </p:nvSpPr>
        <p:spPr>
          <a:xfrm>
            <a:off x="4996663" y="2059121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50BDB7E-F74E-4036-8F13-A9EFC2532B53}"/>
              </a:ext>
            </a:extLst>
          </p:cNvPr>
          <p:cNvSpPr>
            <a:spLocks noChangeAspect="1"/>
          </p:cNvSpPr>
          <p:nvPr/>
        </p:nvSpPr>
        <p:spPr>
          <a:xfrm>
            <a:off x="5086694" y="1989185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8C6380C-E9CB-467D-A147-942098E779FF}"/>
              </a:ext>
            </a:extLst>
          </p:cNvPr>
          <p:cNvSpPr>
            <a:spLocks noChangeAspect="1"/>
          </p:cNvSpPr>
          <p:nvPr/>
        </p:nvSpPr>
        <p:spPr>
          <a:xfrm>
            <a:off x="5356341" y="1994180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B00778C-9DAA-41D6-8FDA-024FBF56358D}"/>
              </a:ext>
            </a:extLst>
          </p:cNvPr>
          <p:cNvSpPr>
            <a:spLocks noChangeAspect="1"/>
          </p:cNvSpPr>
          <p:nvPr/>
        </p:nvSpPr>
        <p:spPr>
          <a:xfrm>
            <a:off x="4825025" y="2392974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437A195-51E1-4F19-9A17-B2AD53519E7E}"/>
              </a:ext>
            </a:extLst>
          </p:cNvPr>
          <p:cNvSpPr>
            <a:spLocks noChangeAspect="1"/>
          </p:cNvSpPr>
          <p:nvPr/>
        </p:nvSpPr>
        <p:spPr>
          <a:xfrm>
            <a:off x="4821179" y="2055014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B0C6131-CC42-476C-9A49-637826741C9C}"/>
              </a:ext>
            </a:extLst>
          </p:cNvPr>
          <p:cNvSpPr>
            <a:spLocks noChangeAspect="1"/>
          </p:cNvSpPr>
          <p:nvPr/>
        </p:nvSpPr>
        <p:spPr>
          <a:xfrm>
            <a:off x="4618103" y="2338943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FE0A87F-C87B-4AC8-8897-5D72429E093F}"/>
              </a:ext>
            </a:extLst>
          </p:cNvPr>
          <p:cNvSpPr>
            <a:spLocks noChangeAspect="1"/>
          </p:cNvSpPr>
          <p:nvPr/>
        </p:nvSpPr>
        <p:spPr>
          <a:xfrm>
            <a:off x="5059578" y="2486692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747274D-69C1-4215-9F47-A8E139CC59EF}"/>
              </a:ext>
            </a:extLst>
          </p:cNvPr>
          <p:cNvSpPr>
            <a:spLocks noChangeAspect="1"/>
          </p:cNvSpPr>
          <p:nvPr/>
        </p:nvSpPr>
        <p:spPr>
          <a:xfrm>
            <a:off x="5294510" y="2377497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114FF6-3E11-4C79-8DAD-3F61B23C2842}"/>
              </a:ext>
            </a:extLst>
          </p:cNvPr>
          <p:cNvSpPr txBox="1"/>
          <p:nvPr/>
        </p:nvSpPr>
        <p:spPr>
          <a:xfrm>
            <a:off x="2071615" y="1374907"/>
            <a:ext cx="18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Pre-incubate receptor &amp; labeled ligand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A165F0-421E-48D0-A20D-3BBADBEC4336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481BA3B-D6C2-4E45-AC3C-C294D6DFF094}"/>
              </a:ext>
            </a:extLst>
          </p:cNvPr>
          <p:cNvSpPr txBox="1"/>
          <p:nvPr/>
        </p:nvSpPr>
        <p:spPr>
          <a:xfrm>
            <a:off x="8898467" y="6456257"/>
            <a:ext cx="3187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J Pharm Tox Methods 2018; 89:26-38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24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B30D2-0F2C-47FA-8867-BAB2F5E12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4098631"/>
            <a:ext cx="1470389" cy="996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F5AAC-798E-4F68-84FA-B9232FF74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954303"/>
            <a:ext cx="1470389" cy="99693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63FBE3B5-39BB-4292-A75A-A726DFE4DFBF}"/>
              </a:ext>
            </a:extLst>
          </p:cNvPr>
          <p:cNvGrpSpPr/>
          <p:nvPr/>
        </p:nvGrpSpPr>
        <p:grpSpPr>
          <a:xfrm>
            <a:off x="4574453" y="3985995"/>
            <a:ext cx="1097280" cy="1097280"/>
            <a:chOff x="3304463" y="3985995"/>
            <a:chExt cx="1097280" cy="10972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21CDF50-8CF2-49B9-A56A-A8AB80384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4463" y="3985995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A7F697D-1595-42FD-95B8-BDD56D29039D}"/>
                </a:ext>
              </a:extLst>
            </p:cNvPr>
            <p:cNvSpPr/>
            <p:nvPr/>
          </p:nvSpPr>
          <p:spPr>
            <a:xfrm>
              <a:off x="3940112" y="45853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450BEE3-E176-4B94-AE15-5A6BC2CB6CEF}"/>
                </a:ext>
              </a:extLst>
            </p:cNvPr>
            <p:cNvSpPr/>
            <p:nvPr/>
          </p:nvSpPr>
          <p:spPr>
            <a:xfrm>
              <a:off x="3467990" y="45980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632CD7C-2367-4D5D-82BD-ED4B529E2F45}"/>
                </a:ext>
              </a:extLst>
            </p:cNvPr>
            <p:cNvSpPr/>
            <p:nvPr/>
          </p:nvSpPr>
          <p:spPr>
            <a:xfrm>
              <a:off x="3728505" y="4199234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7864FC-F0C5-4731-9F91-4F7F023776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536" y="4129299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220E-8B76-49EE-92A1-804D04BD8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8719" y="4295785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34303D-2243-4BDC-ABBB-B66941D834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8183" y="413429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847350C-EB94-42C2-B6D8-741359373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6867" y="4533088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3D27040-FA20-4150-AFFF-4FFA06F986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6730" y="436386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5618CF-7F79-49C3-A9DD-2423AA06DB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3021" y="419512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C35897-B316-4962-9531-B695CD39D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9095" y="486670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7465035-0559-4EF3-AC94-2F8F3FAFF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9945" y="447905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09950B-139C-41D2-9893-491CAB8B9C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1420" y="462680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829143-9E2E-4135-8C13-ABBE4DBA0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352" y="451761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8053481-AA01-42B5-BF60-4C646518B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5674" y="4466881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7696032-EF3B-454B-922A-1333A8B26C18}"/>
              </a:ext>
            </a:extLst>
          </p:cNvPr>
          <p:cNvGrpSpPr/>
          <p:nvPr/>
        </p:nvGrpSpPr>
        <p:grpSpPr>
          <a:xfrm>
            <a:off x="4572621" y="1846968"/>
            <a:ext cx="1097280" cy="1097280"/>
            <a:chOff x="3302631" y="1846968"/>
            <a:chExt cx="1097280" cy="109728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9A438C-999F-4E0C-8AB0-473E2FF52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631" y="1846968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D06AEB-68DE-4A23-9BFF-4C52AEE74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821" y="1969102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AA08BD3-37D8-431C-A067-191FEB82E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887" y="2156758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A775EE-6442-4DB4-AB26-C8294923E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6351" y="199526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1444F1-E926-40B9-92DD-774BFE667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035" y="2394061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2D1962C-9D32-4C63-84E9-56EC20995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4898" y="2224836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7866D8-CE20-4092-B0D5-890367E4C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1189" y="205610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011B83-18B2-421B-85E0-992D7EFE6F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7263" y="2727676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D3CE4E-50F6-46EC-B67B-AC9B55072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8113" y="234003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DBA87C6-9B90-4E31-B5AB-3484C3687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9588" y="248777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146D9A-65C0-48FE-8971-DDF5C5CE72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4520" y="237858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220B707-9A1B-4327-8DC7-48198F5909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048" y="212937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4ADD127-FB96-49A8-9F82-3836BBA0F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3842" y="2327854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0A513D-42B2-4BD9-B987-141774CD0F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7181" y="2566085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578E17-0C55-4D52-913D-27C8BF4D9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8528" y="2556341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4437EB-F55E-44DE-876C-C19F4D944F19}"/>
              </a:ext>
            </a:extLst>
          </p:cNvPr>
          <p:cNvCxnSpPr>
            <a:cxnSpLocks/>
          </p:cNvCxnSpPr>
          <p:nvPr/>
        </p:nvCxnSpPr>
        <p:spPr>
          <a:xfrm flipV="1">
            <a:off x="3574403" y="1875471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FD5822-DE26-42A5-8751-68636BCAF960}"/>
              </a:ext>
            </a:extLst>
          </p:cNvPr>
          <p:cNvCxnSpPr>
            <a:cxnSpLocks/>
          </p:cNvCxnSpPr>
          <p:nvPr/>
        </p:nvCxnSpPr>
        <p:spPr>
          <a:xfrm rot="5400000">
            <a:off x="2719850" y="3538719"/>
            <a:ext cx="58521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E56D04-B86E-4D23-987E-E0CCBC08B928}"/>
              </a:ext>
            </a:extLst>
          </p:cNvPr>
          <p:cNvCxnSpPr>
            <a:cxnSpLocks/>
          </p:cNvCxnSpPr>
          <p:nvPr/>
        </p:nvCxnSpPr>
        <p:spPr>
          <a:xfrm rot="5400000">
            <a:off x="2749501" y="5645188"/>
            <a:ext cx="52916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2600456-FAEF-45D3-BEE0-106FB3922B5F}"/>
              </a:ext>
            </a:extLst>
          </p:cNvPr>
          <p:cNvCxnSpPr>
            <a:cxnSpLocks/>
          </p:cNvCxnSpPr>
          <p:nvPr/>
        </p:nvCxnSpPr>
        <p:spPr>
          <a:xfrm>
            <a:off x="3574403" y="2451016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3A4B48-50A3-4180-B058-46F31B77E311}"/>
              </a:ext>
            </a:extLst>
          </p:cNvPr>
          <p:cNvCxnSpPr>
            <a:cxnSpLocks/>
          </p:cNvCxnSpPr>
          <p:nvPr/>
        </p:nvCxnSpPr>
        <p:spPr>
          <a:xfrm flipV="1">
            <a:off x="3570557" y="4014387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B46D18E-BC86-42CC-ABC0-3301B0D9384F}"/>
              </a:ext>
            </a:extLst>
          </p:cNvPr>
          <p:cNvCxnSpPr>
            <a:cxnSpLocks/>
          </p:cNvCxnSpPr>
          <p:nvPr/>
        </p:nvCxnSpPr>
        <p:spPr>
          <a:xfrm>
            <a:off x="3570557" y="4589932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F496D70-B952-46F7-B67F-6D926BBBAA16}"/>
              </a:ext>
            </a:extLst>
          </p:cNvPr>
          <p:cNvSpPr txBox="1"/>
          <p:nvPr/>
        </p:nvSpPr>
        <p:spPr>
          <a:xfrm>
            <a:off x="1998549" y="6046228"/>
            <a:ext cx="203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Measure at various times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C16CA49-935E-48C8-A7E5-222321F19AD2}"/>
              </a:ext>
            </a:extLst>
          </p:cNvPr>
          <p:cNvSpPr>
            <a:spLocks noChangeAspect="1"/>
          </p:cNvSpPr>
          <p:nvPr/>
        </p:nvSpPr>
        <p:spPr>
          <a:xfrm>
            <a:off x="4572621" y="1845881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51FC5FD-630D-4E0A-8F9C-27E084AABC23}"/>
              </a:ext>
            </a:extLst>
          </p:cNvPr>
          <p:cNvSpPr/>
          <p:nvPr/>
        </p:nvSpPr>
        <p:spPr>
          <a:xfrm>
            <a:off x="5208270" y="2445270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5D88196-BF15-4CB0-8243-F4EB03D04AE1}"/>
              </a:ext>
            </a:extLst>
          </p:cNvPr>
          <p:cNvSpPr/>
          <p:nvPr/>
        </p:nvSpPr>
        <p:spPr>
          <a:xfrm>
            <a:off x="4736148" y="2457970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D1A877E-E48C-453A-85FE-147DDA597671}"/>
              </a:ext>
            </a:extLst>
          </p:cNvPr>
          <p:cNvSpPr/>
          <p:nvPr/>
        </p:nvSpPr>
        <p:spPr>
          <a:xfrm>
            <a:off x="4996663" y="2059121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50BDB7E-F74E-4036-8F13-A9EFC2532B53}"/>
              </a:ext>
            </a:extLst>
          </p:cNvPr>
          <p:cNvSpPr>
            <a:spLocks noChangeAspect="1"/>
          </p:cNvSpPr>
          <p:nvPr/>
        </p:nvSpPr>
        <p:spPr>
          <a:xfrm>
            <a:off x="5086694" y="1989185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8C6380C-E9CB-467D-A147-942098E779FF}"/>
              </a:ext>
            </a:extLst>
          </p:cNvPr>
          <p:cNvSpPr>
            <a:spLocks noChangeAspect="1"/>
          </p:cNvSpPr>
          <p:nvPr/>
        </p:nvSpPr>
        <p:spPr>
          <a:xfrm>
            <a:off x="5356341" y="1994180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B00778C-9DAA-41D6-8FDA-024FBF56358D}"/>
              </a:ext>
            </a:extLst>
          </p:cNvPr>
          <p:cNvSpPr>
            <a:spLocks noChangeAspect="1"/>
          </p:cNvSpPr>
          <p:nvPr/>
        </p:nvSpPr>
        <p:spPr>
          <a:xfrm>
            <a:off x="4825025" y="2392974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437A195-51E1-4F19-9A17-B2AD53519E7E}"/>
              </a:ext>
            </a:extLst>
          </p:cNvPr>
          <p:cNvSpPr>
            <a:spLocks noChangeAspect="1"/>
          </p:cNvSpPr>
          <p:nvPr/>
        </p:nvSpPr>
        <p:spPr>
          <a:xfrm>
            <a:off x="4821179" y="2055014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B0C6131-CC42-476C-9A49-637826741C9C}"/>
              </a:ext>
            </a:extLst>
          </p:cNvPr>
          <p:cNvSpPr>
            <a:spLocks noChangeAspect="1"/>
          </p:cNvSpPr>
          <p:nvPr/>
        </p:nvSpPr>
        <p:spPr>
          <a:xfrm>
            <a:off x="4618103" y="2338943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FE0A87F-C87B-4AC8-8897-5D72429E093F}"/>
              </a:ext>
            </a:extLst>
          </p:cNvPr>
          <p:cNvSpPr>
            <a:spLocks noChangeAspect="1"/>
          </p:cNvSpPr>
          <p:nvPr/>
        </p:nvSpPr>
        <p:spPr>
          <a:xfrm>
            <a:off x="5059578" y="2486692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747274D-69C1-4215-9F47-A8E139CC59EF}"/>
              </a:ext>
            </a:extLst>
          </p:cNvPr>
          <p:cNvSpPr>
            <a:spLocks noChangeAspect="1"/>
          </p:cNvSpPr>
          <p:nvPr/>
        </p:nvSpPr>
        <p:spPr>
          <a:xfrm>
            <a:off x="5294510" y="2377497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AC0885D-9A37-43EE-968D-4D5338711DC3}"/>
              </a:ext>
            </a:extLst>
          </p:cNvPr>
          <p:cNvSpPr txBox="1"/>
          <p:nvPr/>
        </p:nvSpPr>
        <p:spPr>
          <a:xfrm>
            <a:off x="3155117" y="3304779"/>
            <a:ext cx="146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Add compound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CCE54D6-6D8E-4225-B291-C295177C8BF5}"/>
              </a:ext>
            </a:extLst>
          </p:cNvPr>
          <p:cNvSpPr txBox="1"/>
          <p:nvPr/>
        </p:nvSpPr>
        <p:spPr>
          <a:xfrm>
            <a:off x="2071615" y="1374907"/>
            <a:ext cx="18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Pre-incubate receptor &amp; labeled ligand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531EB9E-578C-4EF4-B264-F0FDDE53E396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1">
            <a:extLst>
              <a:ext uri="{FF2B5EF4-FFF2-40B4-BE49-F238E27FC236}">
                <a16:creationId xmlns:a16="http://schemas.microsoft.com/office/drawing/2014/main" id="{FE09847D-7492-46F7-959C-96F58D64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7854"/>
            <a:ext cx="10972800" cy="639762"/>
          </a:xfrm>
        </p:spPr>
        <p:txBody>
          <a:bodyPr/>
          <a:lstStyle/>
          <a:p>
            <a:r>
              <a:rPr lang="en-US" sz="2800" dirty="0"/>
              <a:t>Equation for pre-incubation with labeled ligand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D1622D0-2FF5-4A5D-B0BA-8899308F2EB9}"/>
              </a:ext>
            </a:extLst>
          </p:cNvPr>
          <p:cNvSpPr txBox="1"/>
          <p:nvPr/>
        </p:nvSpPr>
        <p:spPr>
          <a:xfrm>
            <a:off x="8898467" y="6456257"/>
            <a:ext cx="3187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J Pharm Tox Methods 2018; 89:26-38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2615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B30D2-0F2C-47FA-8867-BAB2F5E12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4098631"/>
            <a:ext cx="1470389" cy="996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F5AAC-798E-4F68-84FA-B9232FF74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954303"/>
            <a:ext cx="1470389" cy="99693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63FBE3B5-39BB-4292-A75A-A726DFE4DFBF}"/>
              </a:ext>
            </a:extLst>
          </p:cNvPr>
          <p:cNvGrpSpPr/>
          <p:nvPr/>
        </p:nvGrpSpPr>
        <p:grpSpPr>
          <a:xfrm>
            <a:off x="4574453" y="3985995"/>
            <a:ext cx="1097280" cy="1097280"/>
            <a:chOff x="3304463" y="3985995"/>
            <a:chExt cx="1097280" cy="10972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21CDF50-8CF2-49B9-A56A-A8AB80384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4463" y="3985995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A7F697D-1595-42FD-95B8-BDD56D29039D}"/>
                </a:ext>
              </a:extLst>
            </p:cNvPr>
            <p:cNvSpPr/>
            <p:nvPr/>
          </p:nvSpPr>
          <p:spPr>
            <a:xfrm>
              <a:off x="3940112" y="45853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450BEE3-E176-4B94-AE15-5A6BC2CB6CEF}"/>
                </a:ext>
              </a:extLst>
            </p:cNvPr>
            <p:cNvSpPr/>
            <p:nvPr/>
          </p:nvSpPr>
          <p:spPr>
            <a:xfrm>
              <a:off x="3467990" y="45980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632CD7C-2367-4D5D-82BD-ED4B529E2F45}"/>
                </a:ext>
              </a:extLst>
            </p:cNvPr>
            <p:cNvSpPr/>
            <p:nvPr/>
          </p:nvSpPr>
          <p:spPr>
            <a:xfrm>
              <a:off x="3728505" y="4199234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7864FC-F0C5-4731-9F91-4F7F023776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536" y="4129299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220E-8B76-49EE-92A1-804D04BD8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8719" y="4295785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34303D-2243-4BDC-ABBB-B66941D834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8183" y="413429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847350C-EB94-42C2-B6D8-741359373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6867" y="4533088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3D27040-FA20-4150-AFFF-4FFA06F986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6730" y="436386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5618CF-7F79-49C3-A9DD-2423AA06DB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3021" y="419512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C35897-B316-4962-9531-B695CD39D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9095" y="486670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7465035-0559-4EF3-AC94-2F8F3FAFF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9945" y="447905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09950B-139C-41D2-9893-491CAB8B9C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1420" y="462680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829143-9E2E-4135-8C13-ABBE4DBA0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352" y="451761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8053481-AA01-42B5-BF60-4C646518B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5674" y="4466881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7696032-EF3B-454B-922A-1333A8B26C18}"/>
              </a:ext>
            </a:extLst>
          </p:cNvPr>
          <p:cNvGrpSpPr/>
          <p:nvPr/>
        </p:nvGrpSpPr>
        <p:grpSpPr>
          <a:xfrm>
            <a:off x="4572621" y="1846968"/>
            <a:ext cx="1097280" cy="1097280"/>
            <a:chOff x="3302631" y="1846968"/>
            <a:chExt cx="1097280" cy="109728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9A438C-999F-4E0C-8AB0-473E2FF52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631" y="1846968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D06AEB-68DE-4A23-9BFF-4C52AEE74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821" y="1969102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AA08BD3-37D8-431C-A067-191FEB82E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887" y="2156758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A775EE-6442-4DB4-AB26-C8294923E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6351" y="199526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1444F1-E926-40B9-92DD-774BFE667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035" y="2394061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2D1962C-9D32-4C63-84E9-56EC20995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4898" y="2224836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7866D8-CE20-4092-B0D5-890367E4C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1189" y="205610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011B83-18B2-421B-85E0-992D7EFE6F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7263" y="2727676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D3CE4E-50F6-46EC-B67B-AC9B55072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8113" y="2340030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DBA87C6-9B90-4E31-B5AB-3484C3687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9588" y="2487779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146D9A-65C0-48FE-8971-DDF5C5CE72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4520" y="237858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220B707-9A1B-4327-8DC7-48198F5909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048" y="212937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4ADD127-FB96-49A8-9F82-3836BBA0F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3842" y="2327854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0A513D-42B2-4BD9-B987-141774CD0F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7181" y="2566085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578E17-0C55-4D52-913D-27C8BF4D9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8528" y="2556341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4437EB-F55E-44DE-876C-C19F4D944F19}"/>
              </a:ext>
            </a:extLst>
          </p:cNvPr>
          <p:cNvCxnSpPr>
            <a:cxnSpLocks/>
          </p:cNvCxnSpPr>
          <p:nvPr/>
        </p:nvCxnSpPr>
        <p:spPr>
          <a:xfrm flipV="1">
            <a:off x="3574403" y="1875471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FD5822-DE26-42A5-8751-68636BCAF960}"/>
              </a:ext>
            </a:extLst>
          </p:cNvPr>
          <p:cNvCxnSpPr>
            <a:cxnSpLocks/>
          </p:cNvCxnSpPr>
          <p:nvPr/>
        </p:nvCxnSpPr>
        <p:spPr>
          <a:xfrm rot="5400000">
            <a:off x="2719850" y="3538719"/>
            <a:ext cx="58521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E56D04-B86E-4D23-987E-E0CCBC08B928}"/>
              </a:ext>
            </a:extLst>
          </p:cNvPr>
          <p:cNvCxnSpPr>
            <a:cxnSpLocks/>
          </p:cNvCxnSpPr>
          <p:nvPr/>
        </p:nvCxnSpPr>
        <p:spPr>
          <a:xfrm rot="5400000">
            <a:off x="2749501" y="5645188"/>
            <a:ext cx="52916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2600456-FAEF-45D3-BEE0-106FB3922B5F}"/>
              </a:ext>
            </a:extLst>
          </p:cNvPr>
          <p:cNvCxnSpPr>
            <a:cxnSpLocks/>
          </p:cNvCxnSpPr>
          <p:nvPr/>
        </p:nvCxnSpPr>
        <p:spPr>
          <a:xfrm>
            <a:off x="3574403" y="2451016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3A4B48-50A3-4180-B058-46F31B77E311}"/>
              </a:ext>
            </a:extLst>
          </p:cNvPr>
          <p:cNvCxnSpPr>
            <a:cxnSpLocks/>
          </p:cNvCxnSpPr>
          <p:nvPr/>
        </p:nvCxnSpPr>
        <p:spPr>
          <a:xfrm flipV="1">
            <a:off x="3570557" y="4014387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B46D18E-BC86-42CC-ABC0-3301B0D9384F}"/>
              </a:ext>
            </a:extLst>
          </p:cNvPr>
          <p:cNvCxnSpPr>
            <a:cxnSpLocks/>
          </p:cNvCxnSpPr>
          <p:nvPr/>
        </p:nvCxnSpPr>
        <p:spPr>
          <a:xfrm>
            <a:off x="3570557" y="4589932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F496D70-B952-46F7-B67F-6D926BBBAA16}"/>
              </a:ext>
            </a:extLst>
          </p:cNvPr>
          <p:cNvSpPr txBox="1"/>
          <p:nvPr/>
        </p:nvSpPr>
        <p:spPr>
          <a:xfrm>
            <a:off x="1998549" y="6046228"/>
            <a:ext cx="203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Measure at various times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96B8D8-DE29-4AF9-A769-22F12ED7C587}"/>
              </a:ext>
            </a:extLst>
          </p:cNvPr>
          <p:cNvSpPr txBox="1"/>
          <p:nvPr/>
        </p:nvSpPr>
        <p:spPr>
          <a:xfrm>
            <a:off x="6801062" y="5079222"/>
            <a:ext cx="1261884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[Compound] (</a:t>
            </a:r>
            <a:r>
              <a:rPr lang="en-US" sz="1150" dirty="0" err="1"/>
              <a:t>nM</a:t>
            </a:r>
            <a:r>
              <a:rPr lang="en-US" sz="1150" dirty="0"/>
              <a:t>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599ECE6-541C-4335-995A-B7B510999DB4}"/>
              </a:ext>
            </a:extLst>
          </p:cNvPr>
          <p:cNvCxnSpPr/>
          <p:nvPr/>
        </p:nvCxnSpPr>
        <p:spPr>
          <a:xfrm>
            <a:off x="8071545" y="5202331"/>
            <a:ext cx="182880" cy="0"/>
          </a:xfrm>
          <a:prstGeom prst="line">
            <a:avLst/>
          </a:prstGeom>
          <a:ln w="19050">
            <a:solidFill>
              <a:srgbClr val="6E6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3117697-0833-4974-B012-00435AABEAE2}"/>
              </a:ext>
            </a:extLst>
          </p:cNvPr>
          <p:cNvSpPr txBox="1"/>
          <p:nvPr/>
        </p:nvSpPr>
        <p:spPr>
          <a:xfrm>
            <a:off x="8224906" y="5079222"/>
            <a:ext cx="26000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463956B-F30C-482D-8FDC-A496F79E6327}"/>
              </a:ext>
            </a:extLst>
          </p:cNvPr>
          <p:cNvCxnSpPr/>
          <p:nvPr/>
        </p:nvCxnSpPr>
        <p:spPr>
          <a:xfrm>
            <a:off x="8509164" y="5202331"/>
            <a:ext cx="182880" cy="0"/>
          </a:xfrm>
          <a:prstGeom prst="line">
            <a:avLst/>
          </a:prstGeom>
          <a:ln w="19050">
            <a:solidFill>
              <a:srgbClr val="FA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E79DBB9-1742-4E73-B99E-9D261B30EBEE}"/>
              </a:ext>
            </a:extLst>
          </p:cNvPr>
          <p:cNvSpPr txBox="1"/>
          <p:nvPr/>
        </p:nvSpPr>
        <p:spPr>
          <a:xfrm>
            <a:off x="8658180" y="5079222"/>
            <a:ext cx="37221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1.0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B450FCD-CCFE-4342-809E-D47BE61E54D5}"/>
              </a:ext>
            </a:extLst>
          </p:cNvPr>
          <p:cNvCxnSpPr/>
          <p:nvPr/>
        </p:nvCxnSpPr>
        <p:spPr>
          <a:xfrm>
            <a:off x="9055266" y="5202331"/>
            <a:ext cx="182880" cy="0"/>
          </a:xfrm>
          <a:prstGeom prst="line">
            <a:avLst/>
          </a:prstGeom>
          <a:ln w="19050">
            <a:solidFill>
              <a:srgbClr val="7A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1AF0C13-8DBD-4BA5-8EA0-2C30F61CC3E4}"/>
              </a:ext>
            </a:extLst>
          </p:cNvPr>
          <p:cNvSpPr txBox="1"/>
          <p:nvPr/>
        </p:nvSpPr>
        <p:spPr>
          <a:xfrm>
            <a:off x="9199218" y="5079222"/>
            <a:ext cx="37221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3.0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5A24A1-A9DC-4795-8C33-30EA8D468831}"/>
              </a:ext>
            </a:extLst>
          </p:cNvPr>
          <p:cNvCxnSpPr/>
          <p:nvPr/>
        </p:nvCxnSpPr>
        <p:spPr>
          <a:xfrm>
            <a:off x="9581258" y="5202331"/>
            <a:ext cx="182880" cy="0"/>
          </a:xfrm>
          <a:prstGeom prst="line">
            <a:avLst/>
          </a:prstGeom>
          <a:ln w="19050">
            <a:solidFill>
              <a:srgbClr val="BC2D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49D4C6B-9C2A-41B8-9369-FC3AF6670741}"/>
              </a:ext>
            </a:extLst>
          </p:cNvPr>
          <p:cNvSpPr txBox="1"/>
          <p:nvPr/>
        </p:nvSpPr>
        <p:spPr>
          <a:xfrm>
            <a:off x="9725210" y="5079222"/>
            <a:ext cx="33534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10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CCAEA3-52BE-47C0-BA4F-5CBC2A1DB137}"/>
              </a:ext>
            </a:extLst>
          </p:cNvPr>
          <p:cNvCxnSpPr/>
          <p:nvPr/>
        </p:nvCxnSpPr>
        <p:spPr>
          <a:xfrm>
            <a:off x="10096112" y="5202331"/>
            <a:ext cx="182880" cy="0"/>
          </a:xfrm>
          <a:prstGeom prst="line">
            <a:avLst/>
          </a:prstGeom>
          <a:ln w="19050">
            <a:solidFill>
              <a:srgbClr val="FF8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118A758-20C5-4132-92C6-FC1D6E71F0DC}"/>
              </a:ext>
            </a:extLst>
          </p:cNvPr>
          <p:cNvSpPr txBox="1"/>
          <p:nvPr/>
        </p:nvSpPr>
        <p:spPr>
          <a:xfrm>
            <a:off x="10240095" y="5079222"/>
            <a:ext cx="33534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1E4015-610D-48C5-B194-004AE7585C86}"/>
                  </a:ext>
                </a:extLst>
              </p:cNvPr>
              <p:cNvSpPr txBox="1"/>
              <p:nvPr/>
            </p:nvSpPr>
            <p:spPr>
              <a:xfrm>
                <a:off x="4994467" y="5821957"/>
                <a:ext cx="3647226" cy="342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𝑅𝐿</m:t>
                              </m:r>
                            </m:e>
                          </m:d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1E4015-610D-48C5-B194-004AE7585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67" y="5821957"/>
                <a:ext cx="3647226" cy="342466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BC16CA49-935E-48C8-A7E5-222321F19AD2}"/>
              </a:ext>
            </a:extLst>
          </p:cNvPr>
          <p:cNvSpPr>
            <a:spLocks noChangeAspect="1"/>
          </p:cNvSpPr>
          <p:nvPr/>
        </p:nvSpPr>
        <p:spPr>
          <a:xfrm>
            <a:off x="4572621" y="1845881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51FC5FD-630D-4E0A-8F9C-27E084AABC23}"/>
              </a:ext>
            </a:extLst>
          </p:cNvPr>
          <p:cNvSpPr/>
          <p:nvPr/>
        </p:nvSpPr>
        <p:spPr>
          <a:xfrm>
            <a:off x="5208270" y="2445270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5D88196-BF15-4CB0-8243-F4EB03D04AE1}"/>
              </a:ext>
            </a:extLst>
          </p:cNvPr>
          <p:cNvSpPr/>
          <p:nvPr/>
        </p:nvSpPr>
        <p:spPr>
          <a:xfrm>
            <a:off x="4736148" y="2457970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D1A877E-E48C-453A-85FE-147DDA597671}"/>
              </a:ext>
            </a:extLst>
          </p:cNvPr>
          <p:cNvSpPr/>
          <p:nvPr/>
        </p:nvSpPr>
        <p:spPr>
          <a:xfrm>
            <a:off x="4996663" y="2059121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50BDB7E-F74E-4036-8F13-A9EFC2532B53}"/>
              </a:ext>
            </a:extLst>
          </p:cNvPr>
          <p:cNvSpPr>
            <a:spLocks noChangeAspect="1"/>
          </p:cNvSpPr>
          <p:nvPr/>
        </p:nvSpPr>
        <p:spPr>
          <a:xfrm>
            <a:off x="5086694" y="1989185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8C6380C-E9CB-467D-A147-942098E779FF}"/>
              </a:ext>
            </a:extLst>
          </p:cNvPr>
          <p:cNvSpPr>
            <a:spLocks noChangeAspect="1"/>
          </p:cNvSpPr>
          <p:nvPr/>
        </p:nvSpPr>
        <p:spPr>
          <a:xfrm>
            <a:off x="5356341" y="1994180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B00778C-9DAA-41D6-8FDA-024FBF56358D}"/>
              </a:ext>
            </a:extLst>
          </p:cNvPr>
          <p:cNvSpPr>
            <a:spLocks noChangeAspect="1"/>
          </p:cNvSpPr>
          <p:nvPr/>
        </p:nvSpPr>
        <p:spPr>
          <a:xfrm>
            <a:off x="4825025" y="2392974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437A195-51E1-4F19-9A17-B2AD53519E7E}"/>
              </a:ext>
            </a:extLst>
          </p:cNvPr>
          <p:cNvSpPr>
            <a:spLocks noChangeAspect="1"/>
          </p:cNvSpPr>
          <p:nvPr/>
        </p:nvSpPr>
        <p:spPr>
          <a:xfrm>
            <a:off x="4821179" y="2055014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B0C6131-CC42-476C-9A49-637826741C9C}"/>
              </a:ext>
            </a:extLst>
          </p:cNvPr>
          <p:cNvSpPr>
            <a:spLocks noChangeAspect="1"/>
          </p:cNvSpPr>
          <p:nvPr/>
        </p:nvSpPr>
        <p:spPr>
          <a:xfrm>
            <a:off x="4618103" y="2338943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FE0A87F-C87B-4AC8-8897-5D72429E093F}"/>
              </a:ext>
            </a:extLst>
          </p:cNvPr>
          <p:cNvSpPr>
            <a:spLocks noChangeAspect="1"/>
          </p:cNvSpPr>
          <p:nvPr/>
        </p:nvSpPr>
        <p:spPr>
          <a:xfrm>
            <a:off x="5059578" y="2486692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747274D-69C1-4215-9F47-A8E139CC59EF}"/>
              </a:ext>
            </a:extLst>
          </p:cNvPr>
          <p:cNvSpPr>
            <a:spLocks noChangeAspect="1"/>
          </p:cNvSpPr>
          <p:nvPr/>
        </p:nvSpPr>
        <p:spPr>
          <a:xfrm>
            <a:off x="5294510" y="2377497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607189A-F1F5-414C-AE8F-3A22E9BC54B1}"/>
                  </a:ext>
                </a:extLst>
              </p:cNvPr>
              <p:cNvSpPr txBox="1"/>
              <p:nvPr/>
            </p:nvSpPr>
            <p:spPr>
              <a:xfrm>
                <a:off x="8641693" y="5800796"/>
                <a:ext cx="3253198" cy="345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𝑃𝐼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607189A-F1F5-414C-AE8F-3A22E9BC5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693" y="5800796"/>
                <a:ext cx="3253198" cy="345800"/>
              </a:xfrm>
              <a:prstGeom prst="rect">
                <a:avLst/>
              </a:prstGeom>
              <a:blipFill>
                <a:blip r:embed="rId5"/>
                <a:stretch>
                  <a:fillRect l="-375" t="-1786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951CB1E9-2E08-4304-B80A-D926CE220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04513"/>
              </p:ext>
            </p:extLst>
          </p:nvPr>
        </p:nvGraphicFramePr>
        <p:xfrm>
          <a:off x="6722540" y="1554163"/>
          <a:ext cx="36893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8" name="Prism 7" r:id="rId6" imgW="4099425" imgH="3851784" progId="Prism7.Document">
                  <p:embed/>
                </p:oleObj>
              </mc:Choice>
              <mc:Fallback>
                <p:oleObj name="Prism 7" r:id="rId6" imgW="4099425" imgH="3851784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2540" y="1554163"/>
                        <a:ext cx="368935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28B250C7-A48E-43FF-A476-C98EF57CFCB8}"/>
              </a:ext>
            </a:extLst>
          </p:cNvPr>
          <p:cNvSpPr txBox="1"/>
          <p:nvPr/>
        </p:nvSpPr>
        <p:spPr>
          <a:xfrm>
            <a:off x="3155117" y="3304779"/>
            <a:ext cx="146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Add compound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38CE40F-FD4A-4DB8-B6C7-A8ECAF83EB02}"/>
              </a:ext>
            </a:extLst>
          </p:cNvPr>
          <p:cNvSpPr txBox="1"/>
          <p:nvPr/>
        </p:nvSpPr>
        <p:spPr>
          <a:xfrm>
            <a:off x="2071615" y="1374907"/>
            <a:ext cx="18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Pre-incubate receptor &amp; labeled ligand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D9752F-2BA9-4F54-A90A-2D7DAB6832E4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tle 1">
            <a:extLst>
              <a:ext uri="{FF2B5EF4-FFF2-40B4-BE49-F238E27FC236}">
                <a16:creationId xmlns:a16="http://schemas.microsoft.com/office/drawing/2014/main" id="{153822CA-2803-4965-9996-C65F96B5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7854"/>
            <a:ext cx="10972800" cy="639762"/>
          </a:xfrm>
        </p:spPr>
        <p:txBody>
          <a:bodyPr/>
          <a:lstStyle/>
          <a:p>
            <a:r>
              <a:rPr lang="en-US" sz="2800" dirty="0"/>
              <a:t>Equation for pre-incubation with labeled ligand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DEC3E21-5457-44D0-B9B1-DA832DF830F4}"/>
              </a:ext>
            </a:extLst>
          </p:cNvPr>
          <p:cNvSpPr txBox="1"/>
          <p:nvPr/>
        </p:nvSpPr>
        <p:spPr>
          <a:xfrm>
            <a:off x="8898467" y="6456257"/>
            <a:ext cx="3187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J Pharm Tox Methods 2018; 89:26-38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57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2A8B-3A25-436A-8638-1BC7A705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Equation for pre-incubation and washout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2C8E1DC-D69E-4BB8-BF9D-1F7C0E33A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572755"/>
            <a:ext cx="1470389" cy="996931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B6ED54-5AE9-4A3E-9F30-6B0E8B11A4F1}"/>
              </a:ext>
            </a:extLst>
          </p:cNvPr>
          <p:cNvCxnSpPr>
            <a:cxnSpLocks/>
          </p:cNvCxnSpPr>
          <p:nvPr/>
        </p:nvCxnSpPr>
        <p:spPr>
          <a:xfrm flipV="1">
            <a:off x="3574403" y="1493923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2E7E480-6961-4F50-BADA-D788A21FB741}"/>
              </a:ext>
            </a:extLst>
          </p:cNvPr>
          <p:cNvCxnSpPr>
            <a:cxnSpLocks/>
          </p:cNvCxnSpPr>
          <p:nvPr/>
        </p:nvCxnSpPr>
        <p:spPr>
          <a:xfrm>
            <a:off x="3574403" y="2069468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1DEA9993-601C-44C0-B54D-21842D749507}"/>
              </a:ext>
            </a:extLst>
          </p:cNvPr>
          <p:cNvSpPr>
            <a:spLocks noChangeAspect="1"/>
          </p:cNvSpPr>
          <p:nvPr/>
        </p:nvSpPr>
        <p:spPr>
          <a:xfrm>
            <a:off x="4574453" y="1464639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F55FBB-CF32-4AC7-ADE1-76DF8D610B45}"/>
              </a:ext>
            </a:extLst>
          </p:cNvPr>
          <p:cNvSpPr/>
          <p:nvPr/>
        </p:nvSpPr>
        <p:spPr>
          <a:xfrm>
            <a:off x="5210102" y="2064028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4A0F95B-329E-475E-B7B1-31F01A10E9DF}"/>
              </a:ext>
            </a:extLst>
          </p:cNvPr>
          <p:cNvSpPr/>
          <p:nvPr/>
        </p:nvSpPr>
        <p:spPr>
          <a:xfrm>
            <a:off x="4737980" y="2076728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162A57C-B8A4-4A10-8515-04132C017C11}"/>
              </a:ext>
            </a:extLst>
          </p:cNvPr>
          <p:cNvSpPr/>
          <p:nvPr/>
        </p:nvSpPr>
        <p:spPr>
          <a:xfrm>
            <a:off x="4998495" y="1677879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FCA542D-85BE-405F-B7E8-88086C87CFDB}"/>
              </a:ext>
            </a:extLst>
          </p:cNvPr>
          <p:cNvSpPr>
            <a:spLocks noChangeAspect="1"/>
          </p:cNvSpPr>
          <p:nvPr/>
        </p:nvSpPr>
        <p:spPr>
          <a:xfrm>
            <a:off x="5088526" y="160794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731FAC6-AB20-4DF8-8F82-8B22BDE822E2}"/>
              </a:ext>
            </a:extLst>
          </p:cNvPr>
          <p:cNvSpPr>
            <a:spLocks noChangeAspect="1"/>
          </p:cNvSpPr>
          <p:nvPr/>
        </p:nvSpPr>
        <p:spPr>
          <a:xfrm>
            <a:off x="5388709" y="1774429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F3A1955-CBD5-4881-9BB3-E6ABBA5878DE}"/>
              </a:ext>
            </a:extLst>
          </p:cNvPr>
          <p:cNvSpPr>
            <a:spLocks noChangeAspect="1"/>
          </p:cNvSpPr>
          <p:nvPr/>
        </p:nvSpPr>
        <p:spPr>
          <a:xfrm>
            <a:off x="4826857" y="2011732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86BE3CD-02F8-4FE8-A32E-69E0BFDA4DB9}"/>
              </a:ext>
            </a:extLst>
          </p:cNvPr>
          <p:cNvSpPr>
            <a:spLocks noChangeAspect="1"/>
          </p:cNvSpPr>
          <p:nvPr/>
        </p:nvSpPr>
        <p:spPr>
          <a:xfrm>
            <a:off x="4796720" y="184250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675CDE1-1DA2-4964-9F41-F1FA580BC1C8}"/>
              </a:ext>
            </a:extLst>
          </p:cNvPr>
          <p:cNvSpPr>
            <a:spLocks noChangeAspect="1"/>
          </p:cNvSpPr>
          <p:nvPr/>
        </p:nvSpPr>
        <p:spPr>
          <a:xfrm>
            <a:off x="5059085" y="234534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158B613-DFE2-46D4-847F-340D0A9F1D3A}"/>
              </a:ext>
            </a:extLst>
          </p:cNvPr>
          <p:cNvSpPr>
            <a:spLocks noChangeAspect="1"/>
          </p:cNvSpPr>
          <p:nvPr/>
        </p:nvSpPr>
        <p:spPr>
          <a:xfrm>
            <a:off x="5296342" y="1996255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E656E98-29EF-451F-A3B7-C0CCC939FDA4}"/>
              </a:ext>
            </a:extLst>
          </p:cNvPr>
          <p:cNvSpPr>
            <a:spLocks noChangeAspect="1"/>
          </p:cNvSpPr>
          <p:nvPr/>
        </p:nvSpPr>
        <p:spPr>
          <a:xfrm>
            <a:off x="5035664" y="194552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A76A8B1-8CA6-4526-A18C-6A229266E75A}"/>
              </a:ext>
            </a:extLst>
          </p:cNvPr>
          <p:cNvSpPr txBox="1"/>
          <p:nvPr/>
        </p:nvSpPr>
        <p:spPr>
          <a:xfrm>
            <a:off x="2071615" y="993359"/>
            <a:ext cx="18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Pre-incubate receptor &amp; compound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84410A-82CF-41E3-9AAF-FD68483FBF3E}"/>
              </a:ext>
            </a:extLst>
          </p:cNvPr>
          <p:cNvSpPr txBox="1"/>
          <p:nvPr/>
        </p:nvSpPr>
        <p:spPr>
          <a:xfrm>
            <a:off x="8219374" y="6427985"/>
            <a:ext cx="3788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J </a:t>
            </a:r>
            <a:r>
              <a:rPr lang="en-US" sz="1400" dirty="0" err="1">
                <a:hlinkClick r:id="rId3"/>
              </a:rPr>
              <a:t>Recept</a:t>
            </a:r>
            <a:r>
              <a:rPr lang="en-US" sz="1400" dirty="0">
                <a:hlinkClick r:id="rId3"/>
              </a:rPr>
              <a:t> Signal </a:t>
            </a:r>
            <a:r>
              <a:rPr lang="en-US" sz="1400" dirty="0" err="1">
                <a:hlinkClick r:id="rId3"/>
              </a:rPr>
              <a:t>Transduct</a:t>
            </a:r>
            <a:r>
              <a:rPr lang="en-US" sz="1400" dirty="0">
                <a:hlinkClick r:id="rId3"/>
              </a:rPr>
              <a:t> Res 2009, 29: 84-93</a:t>
            </a:r>
            <a:endParaRPr lang="en-US" sz="1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0DFF6A-BB04-4021-B7C9-2AC24204F626}"/>
              </a:ext>
            </a:extLst>
          </p:cNvPr>
          <p:cNvCxnSpPr>
            <a:cxnSpLocks/>
          </p:cNvCxnSpPr>
          <p:nvPr/>
        </p:nvCxnSpPr>
        <p:spPr>
          <a:xfrm>
            <a:off x="0" y="872782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2A8B-3A25-436A-8638-1BC7A705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Equation for pre-incubation and washout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2C8E1DC-D69E-4BB8-BF9D-1F7C0E33A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572755"/>
            <a:ext cx="1470389" cy="996931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B6ED54-5AE9-4A3E-9F30-6B0E8B11A4F1}"/>
              </a:ext>
            </a:extLst>
          </p:cNvPr>
          <p:cNvCxnSpPr>
            <a:cxnSpLocks/>
          </p:cNvCxnSpPr>
          <p:nvPr/>
        </p:nvCxnSpPr>
        <p:spPr>
          <a:xfrm flipV="1">
            <a:off x="3574403" y="1493923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0335DF-C4BA-44D2-99F6-1DCCBD0F58DB}"/>
              </a:ext>
            </a:extLst>
          </p:cNvPr>
          <p:cNvCxnSpPr>
            <a:cxnSpLocks/>
          </p:cNvCxnSpPr>
          <p:nvPr/>
        </p:nvCxnSpPr>
        <p:spPr>
          <a:xfrm rot="5400000">
            <a:off x="2719850" y="3022844"/>
            <a:ext cx="58521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2E7E480-6961-4F50-BADA-D788A21FB741}"/>
              </a:ext>
            </a:extLst>
          </p:cNvPr>
          <p:cNvCxnSpPr>
            <a:cxnSpLocks/>
          </p:cNvCxnSpPr>
          <p:nvPr/>
        </p:nvCxnSpPr>
        <p:spPr>
          <a:xfrm>
            <a:off x="3574403" y="2069468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1DEA9993-601C-44C0-B54D-21842D749507}"/>
              </a:ext>
            </a:extLst>
          </p:cNvPr>
          <p:cNvSpPr>
            <a:spLocks noChangeAspect="1"/>
          </p:cNvSpPr>
          <p:nvPr/>
        </p:nvSpPr>
        <p:spPr>
          <a:xfrm>
            <a:off x="4574453" y="1464639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F55FBB-CF32-4AC7-ADE1-76DF8D610B45}"/>
              </a:ext>
            </a:extLst>
          </p:cNvPr>
          <p:cNvSpPr/>
          <p:nvPr/>
        </p:nvSpPr>
        <p:spPr>
          <a:xfrm>
            <a:off x="5210102" y="2064028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4A0F95B-329E-475E-B7B1-31F01A10E9DF}"/>
              </a:ext>
            </a:extLst>
          </p:cNvPr>
          <p:cNvSpPr/>
          <p:nvPr/>
        </p:nvSpPr>
        <p:spPr>
          <a:xfrm>
            <a:off x="4737980" y="2076728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162A57C-B8A4-4A10-8515-04132C017C11}"/>
              </a:ext>
            </a:extLst>
          </p:cNvPr>
          <p:cNvSpPr/>
          <p:nvPr/>
        </p:nvSpPr>
        <p:spPr>
          <a:xfrm>
            <a:off x="4998495" y="1677879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FCA542D-85BE-405F-B7E8-88086C87CFDB}"/>
              </a:ext>
            </a:extLst>
          </p:cNvPr>
          <p:cNvSpPr>
            <a:spLocks noChangeAspect="1"/>
          </p:cNvSpPr>
          <p:nvPr/>
        </p:nvSpPr>
        <p:spPr>
          <a:xfrm>
            <a:off x="5088526" y="160794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731FAC6-AB20-4DF8-8F82-8B22BDE822E2}"/>
              </a:ext>
            </a:extLst>
          </p:cNvPr>
          <p:cNvSpPr>
            <a:spLocks noChangeAspect="1"/>
          </p:cNvSpPr>
          <p:nvPr/>
        </p:nvSpPr>
        <p:spPr>
          <a:xfrm>
            <a:off x="5388709" y="1774429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F3A1955-CBD5-4881-9BB3-E6ABBA5878DE}"/>
              </a:ext>
            </a:extLst>
          </p:cNvPr>
          <p:cNvSpPr>
            <a:spLocks noChangeAspect="1"/>
          </p:cNvSpPr>
          <p:nvPr/>
        </p:nvSpPr>
        <p:spPr>
          <a:xfrm>
            <a:off x="4826857" y="2011732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86BE3CD-02F8-4FE8-A32E-69E0BFDA4DB9}"/>
              </a:ext>
            </a:extLst>
          </p:cNvPr>
          <p:cNvSpPr>
            <a:spLocks noChangeAspect="1"/>
          </p:cNvSpPr>
          <p:nvPr/>
        </p:nvSpPr>
        <p:spPr>
          <a:xfrm>
            <a:off x="4796720" y="184250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675CDE1-1DA2-4964-9F41-F1FA580BC1C8}"/>
              </a:ext>
            </a:extLst>
          </p:cNvPr>
          <p:cNvSpPr>
            <a:spLocks noChangeAspect="1"/>
          </p:cNvSpPr>
          <p:nvPr/>
        </p:nvSpPr>
        <p:spPr>
          <a:xfrm>
            <a:off x="5059085" y="234534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158B613-DFE2-46D4-847F-340D0A9F1D3A}"/>
              </a:ext>
            </a:extLst>
          </p:cNvPr>
          <p:cNvSpPr>
            <a:spLocks noChangeAspect="1"/>
          </p:cNvSpPr>
          <p:nvPr/>
        </p:nvSpPr>
        <p:spPr>
          <a:xfrm>
            <a:off x="5296342" y="1996255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E656E98-29EF-451F-A3B7-C0CCC939FDA4}"/>
              </a:ext>
            </a:extLst>
          </p:cNvPr>
          <p:cNvSpPr>
            <a:spLocks noChangeAspect="1"/>
          </p:cNvSpPr>
          <p:nvPr/>
        </p:nvSpPr>
        <p:spPr>
          <a:xfrm>
            <a:off x="5035664" y="194552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A76A8B1-8CA6-4526-A18C-6A229266E75A}"/>
              </a:ext>
            </a:extLst>
          </p:cNvPr>
          <p:cNvSpPr txBox="1"/>
          <p:nvPr/>
        </p:nvSpPr>
        <p:spPr>
          <a:xfrm>
            <a:off x="2071615" y="993359"/>
            <a:ext cx="18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Pre-incubate receptor &amp; compound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41F5EAB-8F83-40BA-803C-888B3C4F9712}"/>
              </a:ext>
            </a:extLst>
          </p:cNvPr>
          <p:cNvGrpSpPr/>
          <p:nvPr/>
        </p:nvGrpSpPr>
        <p:grpSpPr>
          <a:xfrm>
            <a:off x="4574453" y="2962003"/>
            <a:ext cx="1097280" cy="1097280"/>
            <a:chOff x="2672080" y="2921469"/>
            <a:chExt cx="1097280" cy="109728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C5E7A89-2FA2-4F22-BF4C-D8B4764E28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2080" y="2921469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C7868375-A7FD-44D8-8CB1-F85E830860EE}"/>
                </a:ext>
              </a:extLst>
            </p:cNvPr>
            <p:cNvSpPr/>
            <p:nvPr/>
          </p:nvSpPr>
          <p:spPr>
            <a:xfrm>
              <a:off x="3307729" y="3520857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7479074-9114-468D-B8D8-B33AE56C815D}"/>
                </a:ext>
              </a:extLst>
            </p:cNvPr>
            <p:cNvSpPr/>
            <p:nvPr/>
          </p:nvSpPr>
          <p:spPr>
            <a:xfrm>
              <a:off x="2835607" y="3533557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A5F6F58-9C5D-40A0-9F38-30794382E599}"/>
                </a:ext>
              </a:extLst>
            </p:cNvPr>
            <p:cNvSpPr/>
            <p:nvPr/>
          </p:nvSpPr>
          <p:spPr>
            <a:xfrm>
              <a:off x="3096122" y="3134708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BEBEDC4-20D8-4032-9423-8C7273CA47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6153" y="306477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11C6FA0-500E-494B-8AEF-406B0674E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4484" y="3468562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580E99B-6FCA-40A2-A8D3-F5C321DD48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3969" y="3453085"/>
              <a:ext cx="128016" cy="12801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CAEB4DC6-82AF-4F57-A8BE-E36701990A25}"/>
              </a:ext>
            </a:extLst>
          </p:cNvPr>
          <p:cNvSpPr txBox="1"/>
          <p:nvPr/>
        </p:nvSpPr>
        <p:spPr>
          <a:xfrm>
            <a:off x="1842649" y="3326870"/>
            <a:ext cx="278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Wash out unbound compound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2D551C-F721-405E-BD25-6F2C43633200}"/>
              </a:ext>
            </a:extLst>
          </p:cNvPr>
          <p:cNvCxnSpPr>
            <a:cxnSpLocks/>
          </p:cNvCxnSpPr>
          <p:nvPr/>
        </p:nvCxnSpPr>
        <p:spPr>
          <a:xfrm>
            <a:off x="0" y="872782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731F5C8-5123-4A7B-A2BE-6BD1723C0556}"/>
              </a:ext>
            </a:extLst>
          </p:cNvPr>
          <p:cNvSpPr txBox="1"/>
          <p:nvPr/>
        </p:nvSpPr>
        <p:spPr>
          <a:xfrm>
            <a:off x="8219374" y="6427985"/>
            <a:ext cx="3788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J </a:t>
            </a:r>
            <a:r>
              <a:rPr lang="en-US" sz="1400" dirty="0" err="1">
                <a:hlinkClick r:id="rId3"/>
              </a:rPr>
              <a:t>Recept</a:t>
            </a:r>
            <a:r>
              <a:rPr lang="en-US" sz="1400" dirty="0">
                <a:hlinkClick r:id="rId3"/>
              </a:rPr>
              <a:t> Signal </a:t>
            </a:r>
            <a:r>
              <a:rPr lang="en-US" sz="1400" dirty="0" err="1">
                <a:hlinkClick r:id="rId3"/>
              </a:rPr>
              <a:t>Transduct</a:t>
            </a:r>
            <a:r>
              <a:rPr lang="en-US" sz="1400" dirty="0">
                <a:hlinkClick r:id="rId3"/>
              </a:rPr>
              <a:t> Res 2009, 29: 84-93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5816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2A8B-3A25-436A-8638-1BC7A705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Equation for pre-incubation and washout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916C1CA-15F7-4EF5-953F-B5E7B460A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4572269"/>
            <a:ext cx="1470389" cy="99693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2C8E1DC-D69E-4BB8-BF9D-1F7C0E33A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572755"/>
            <a:ext cx="1470389" cy="996931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19F30CA1-D882-45C3-860F-F47B1F45960F}"/>
              </a:ext>
            </a:extLst>
          </p:cNvPr>
          <p:cNvGrpSpPr/>
          <p:nvPr/>
        </p:nvGrpSpPr>
        <p:grpSpPr>
          <a:xfrm>
            <a:off x="4574453" y="4459633"/>
            <a:ext cx="1097280" cy="1097280"/>
            <a:chOff x="3304463" y="3985995"/>
            <a:chExt cx="1097280" cy="109728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9CDD872-528D-4C93-9E01-0C77450A9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4463" y="3985995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A6DF9E4-818A-4977-ADA5-EEF71F697441}"/>
                </a:ext>
              </a:extLst>
            </p:cNvPr>
            <p:cNvSpPr/>
            <p:nvPr/>
          </p:nvSpPr>
          <p:spPr>
            <a:xfrm>
              <a:off x="3940112" y="45853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1405C61-0FA2-428B-98C9-E732AD712218}"/>
                </a:ext>
              </a:extLst>
            </p:cNvPr>
            <p:cNvSpPr/>
            <p:nvPr/>
          </p:nvSpPr>
          <p:spPr>
            <a:xfrm>
              <a:off x="3467990" y="45980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712CE102-40FD-40D7-BABC-1BCD400CCA2D}"/>
                </a:ext>
              </a:extLst>
            </p:cNvPr>
            <p:cNvSpPr/>
            <p:nvPr/>
          </p:nvSpPr>
          <p:spPr>
            <a:xfrm>
              <a:off x="3728505" y="4199234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1A5FC95-FCBF-422D-9F79-978FEA5BD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536" y="4129299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6698B9F-1100-4249-9549-109E2F9190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8183" y="413429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D892689-F172-40D8-A09B-8A8E74D2F7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6867" y="4533088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3328F19-9C15-44BC-915B-E15AA6C8C7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3021" y="419512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30F3954-EBF8-4139-8245-B9FED2502C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9945" y="447905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140F707-CFD6-46E8-8527-1DB9A5995E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1420" y="462680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451EA4D-1C2E-4AF0-A022-9D210F75E6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352" y="451761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B6ED54-5AE9-4A3E-9F30-6B0E8B11A4F1}"/>
              </a:ext>
            </a:extLst>
          </p:cNvPr>
          <p:cNvCxnSpPr>
            <a:cxnSpLocks/>
          </p:cNvCxnSpPr>
          <p:nvPr/>
        </p:nvCxnSpPr>
        <p:spPr>
          <a:xfrm flipV="1">
            <a:off x="3574403" y="1493923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0335DF-C4BA-44D2-99F6-1DCCBD0F58DB}"/>
              </a:ext>
            </a:extLst>
          </p:cNvPr>
          <p:cNvCxnSpPr>
            <a:cxnSpLocks/>
          </p:cNvCxnSpPr>
          <p:nvPr/>
        </p:nvCxnSpPr>
        <p:spPr>
          <a:xfrm rot="5400000">
            <a:off x="2719850" y="3022844"/>
            <a:ext cx="58521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71C30AD-55CA-41D8-A315-8868CE08C2B5}"/>
              </a:ext>
            </a:extLst>
          </p:cNvPr>
          <p:cNvCxnSpPr>
            <a:cxnSpLocks/>
          </p:cNvCxnSpPr>
          <p:nvPr/>
        </p:nvCxnSpPr>
        <p:spPr>
          <a:xfrm rot="5400000">
            <a:off x="2749501" y="6006997"/>
            <a:ext cx="52916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2E7E480-6961-4F50-BADA-D788A21FB741}"/>
              </a:ext>
            </a:extLst>
          </p:cNvPr>
          <p:cNvCxnSpPr>
            <a:cxnSpLocks/>
          </p:cNvCxnSpPr>
          <p:nvPr/>
        </p:nvCxnSpPr>
        <p:spPr>
          <a:xfrm>
            <a:off x="3574403" y="2069468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BEC017A-4801-4551-B3BC-9A2C211129D7}"/>
              </a:ext>
            </a:extLst>
          </p:cNvPr>
          <p:cNvCxnSpPr>
            <a:cxnSpLocks/>
          </p:cNvCxnSpPr>
          <p:nvPr/>
        </p:nvCxnSpPr>
        <p:spPr>
          <a:xfrm flipV="1">
            <a:off x="3570557" y="4488025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A86BED1-302D-4153-8D90-ACB37AE5F34C}"/>
              </a:ext>
            </a:extLst>
          </p:cNvPr>
          <p:cNvCxnSpPr>
            <a:cxnSpLocks/>
          </p:cNvCxnSpPr>
          <p:nvPr/>
        </p:nvCxnSpPr>
        <p:spPr>
          <a:xfrm>
            <a:off x="3570557" y="5063570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8D4784A-C322-4482-BF37-4814E95B6D50}"/>
              </a:ext>
            </a:extLst>
          </p:cNvPr>
          <p:cNvSpPr txBox="1"/>
          <p:nvPr/>
        </p:nvSpPr>
        <p:spPr>
          <a:xfrm>
            <a:off x="1998549" y="6322519"/>
            <a:ext cx="203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Measure at various times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DEA9993-601C-44C0-B54D-21842D749507}"/>
              </a:ext>
            </a:extLst>
          </p:cNvPr>
          <p:cNvSpPr>
            <a:spLocks noChangeAspect="1"/>
          </p:cNvSpPr>
          <p:nvPr/>
        </p:nvSpPr>
        <p:spPr>
          <a:xfrm>
            <a:off x="4574453" y="1464639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F55FBB-CF32-4AC7-ADE1-76DF8D610B45}"/>
              </a:ext>
            </a:extLst>
          </p:cNvPr>
          <p:cNvSpPr/>
          <p:nvPr/>
        </p:nvSpPr>
        <p:spPr>
          <a:xfrm>
            <a:off x="5210102" y="2064028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4A0F95B-329E-475E-B7B1-31F01A10E9DF}"/>
              </a:ext>
            </a:extLst>
          </p:cNvPr>
          <p:cNvSpPr/>
          <p:nvPr/>
        </p:nvSpPr>
        <p:spPr>
          <a:xfrm>
            <a:off x="4737980" y="2076728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162A57C-B8A4-4A10-8515-04132C017C11}"/>
              </a:ext>
            </a:extLst>
          </p:cNvPr>
          <p:cNvSpPr/>
          <p:nvPr/>
        </p:nvSpPr>
        <p:spPr>
          <a:xfrm>
            <a:off x="4998495" y="1677879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FCA542D-85BE-405F-B7E8-88086C87CFDB}"/>
              </a:ext>
            </a:extLst>
          </p:cNvPr>
          <p:cNvSpPr>
            <a:spLocks noChangeAspect="1"/>
          </p:cNvSpPr>
          <p:nvPr/>
        </p:nvSpPr>
        <p:spPr>
          <a:xfrm>
            <a:off x="5088526" y="160794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731FAC6-AB20-4DF8-8F82-8B22BDE822E2}"/>
              </a:ext>
            </a:extLst>
          </p:cNvPr>
          <p:cNvSpPr>
            <a:spLocks noChangeAspect="1"/>
          </p:cNvSpPr>
          <p:nvPr/>
        </p:nvSpPr>
        <p:spPr>
          <a:xfrm>
            <a:off x="5388709" y="1774429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F3A1955-CBD5-4881-9BB3-E6ABBA5878DE}"/>
              </a:ext>
            </a:extLst>
          </p:cNvPr>
          <p:cNvSpPr>
            <a:spLocks noChangeAspect="1"/>
          </p:cNvSpPr>
          <p:nvPr/>
        </p:nvSpPr>
        <p:spPr>
          <a:xfrm>
            <a:off x="4826857" y="2011732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86BE3CD-02F8-4FE8-A32E-69E0BFDA4DB9}"/>
              </a:ext>
            </a:extLst>
          </p:cNvPr>
          <p:cNvSpPr>
            <a:spLocks noChangeAspect="1"/>
          </p:cNvSpPr>
          <p:nvPr/>
        </p:nvSpPr>
        <p:spPr>
          <a:xfrm>
            <a:off x="4796720" y="184250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675CDE1-1DA2-4964-9F41-F1FA580BC1C8}"/>
              </a:ext>
            </a:extLst>
          </p:cNvPr>
          <p:cNvSpPr>
            <a:spLocks noChangeAspect="1"/>
          </p:cNvSpPr>
          <p:nvPr/>
        </p:nvSpPr>
        <p:spPr>
          <a:xfrm>
            <a:off x="5059085" y="234534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158B613-DFE2-46D4-847F-340D0A9F1D3A}"/>
              </a:ext>
            </a:extLst>
          </p:cNvPr>
          <p:cNvSpPr>
            <a:spLocks noChangeAspect="1"/>
          </p:cNvSpPr>
          <p:nvPr/>
        </p:nvSpPr>
        <p:spPr>
          <a:xfrm>
            <a:off x="5296342" y="1996255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E656E98-29EF-451F-A3B7-C0CCC939FDA4}"/>
              </a:ext>
            </a:extLst>
          </p:cNvPr>
          <p:cNvSpPr>
            <a:spLocks noChangeAspect="1"/>
          </p:cNvSpPr>
          <p:nvPr/>
        </p:nvSpPr>
        <p:spPr>
          <a:xfrm>
            <a:off x="5035664" y="194552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A76A8B1-8CA6-4526-A18C-6A229266E75A}"/>
              </a:ext>
            </a:extLst>
          </p:cNvPr>
          <p:cNvSpPr txBox="1"/>
          <p:nvPr/>
        </p:nvSpPr>
        <p:spPr>
          <a:xfrm>
            <a:off x="2071615" y="993359"/>
            <a:ext cx="18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Pre-incubate receptor &amp; compound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41F5EAB-8F83-40BA-803C-888B3C4F9712}"/>
              </a:ext>
            </a:extLst>
          </p:cNvPr>
          <p:cNvGrpSpPr/>
          <p:nvPr/>
        </p:nvGrpSpPr>
        <p:grpSpPr>
          <a:xfrm>
            <a:off x="4574453" y="2962003"/>
            <a:ext cx="1097280" cy="1097280"/>
            <a:chOff x="2672080" y="2921469"/>
            <a:chExt cx="1097280" cy="109728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C5E7A89-2FA2-4F22-BF4C-D8B4764E28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2080" y="2921469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C7868375-A7FD-44D8-8CB1-F85E830860EE}"/>
                </a:ext>
              </a:extLst>
            </p:cNvPr>
            <p:cNvSpPr/>
            <p:nvPr/>
          </p:nvSpPr>
          <p:spPr>
            <a:xfrm>
              <a:off x="3307729" y="3520857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7479074-9114-468D-B8D8-B33AE56C815D}"/>
                </a:ext>
              </a:extLst>
            </p:cNvPr>
            <p:cNvSpPr/>
            <p:nvPr/>
          </p:nvSpPr>
          <p:spPr>
            <a:xfrm>
              <a:off x="2835607" y="3533557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A5F6F58-9C5D-40A0-9F38-30794382E599}"/>
                </a:ext>
              </a:extLst>
            </p:cNvPr>
            <p:cNvSpPr/>
            <p:nvPr/>
          </p:nvSpPr>
          <p:spPr>
            <a:xfrm>
              <a:off x="3096122" y="3134708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BEBEDC4-20D8-4032-9423-8C7273CA47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6153" y="306477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11C6FA0-500E-494B-8AEF-406B0674E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4484" y="3468562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580E99B-6FCA-40A2-A8D3-F5C321DD48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3969" y="3453085"/>
              <a:ext cx="128016" cy="12801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CAEB4DC6-82AF-4F57-A8BE-E36701990A25}"/>
              </a:ext>
            </a:extLst>
          </p:cNvPr>
          <p:cNvSpPr txBox="1"/>
          <p:nvPr/>
        </p:nvSpPr>
        <p:spPr>
          <a:xfrm>
            <a:off x="1842649" y="3326870"/>
            <a:ext cx="278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Wash out unbound compound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ABFF377-8C30-4904-A02B-F943503358E5}"/>
              </a:ext>
            </a:extLst>
          </p:cNvPr>
          <p:cNvCxnSpPr>
            <a:cxnSpLocks/>
          </p:cNvCxnSpPr>
          <p:nvPr/>
        </p:nvCxnSpPr>
        <p:spPr>
          <a:xfrm rot="5400000">
            <a:off x="2686123" y="4108943"/>
            <a:ext cx="64008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81AB0D1-D2E2-4E1B-AE43-A2715748616D}"/>
              </a:ext>
            </a:extLst>
          </p:cNvPr>
          <p:cNvSpPr txBox="1"/>
          <p:nvPr/>
        </p:nvSpPr>
        <p:spPr>
          <a:xfrm>
            <a:off x="3096383" y="3837835"/>
            <a:ext cx="121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 labeled ligand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682AC83-1688-46AA-A6C2-355CC1A9C620}"/>
              </a:ext>
            </a:extLst>
          </p:cNvPr>
          <p:cNvCxnSpPr>
            <a:cxnSpLocks/>
          </p:cNvCxnSpPr>
          <p:nvPr/>
        </p:nvCxnSpPr>
        <p:spPr>
          <a:xfrm>
            <a:off x="0" y="872782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AF93D62-8E0A-4B2A-95BB-A5B95E71486A}"/>
              </a:ext>
            </a:extLst>
          </p:cNvPr>
          <p:cNvSpPr txBox="1"/>
          <p:nvPr/>
        </p:nvSpPr>
        <p:spPr>
          <a:xfrm>
            <a:off x="8219374" y="6427985"/>
            <a:ext cx="3788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J </a:t>
            </a:r>
            <a:r>
              <a:rPr lang="en-US" sz="1400" dirty="0" err="1">
                <a:hlinkClick r:id="rId3"/>
              </a:rPr>
              <a:t>Recept</a:t>
            </a:r>
            <a:r>
              <a:rPr lang="en-US" sz="1400" dirty="0">
                <a:hlinkClick r:id="rId3"/>
              </a:rPr>
              <a:t> Signal </a:t>
            </a:r>
            <a:r>
              <a:rPr lang="en-US" sz="1400" dirty="0" err="1">
                <a:hlinkClick r:id="rId3"/>
              </a:rPr>
              <a:t>Transduct</a:t>
            </a:r>
            <a:r>
              <a:rPr lang="en-US" sz="1400" dirty="0">
                <a:hlinkClick r:id="rId3"/>
              </a:rPr>
              <a:t> Res 2009, 29: 84-93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126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DC3B6D-F400-49BC-97C2-D81714E9EDD4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6146EB-9B75-491A-B120-C9270536F99F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149371-ACAC-45A1-B92D-6AB53D9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756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D748-B7D1-4F56-966B-780DB6791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655" y="1945499"/>
            <a:ext cx="9950689" cy="4525963"/>
          </a:xfrm>
        </p:spPr>
        <p:txBody>
          <a:bodyPr/>
          <a:lstStyle/>
          <a:p>
            <a:r>
              <a:rPr lang="en-US" sz="2600" dirty="0"/>
              <a:t>Download the Prism template from the Dropbox </a:t>
            </a:r>
            <a:r>
              <a:rPr lang="en-US" sz="2600" dirty="0">
                <a:hlinkClick r:id="rId2"/>
              </a:rPr>
              <a:t>here</a:t>
            </a:r>
            <a:r>
              <a:rPr lang="en-US" sz="2600" dirty="0"/>
              <a:t>.</a:t>
            </a:r>
            <a:endParaRPr lang="en-US" sz="2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 the template, the equation is loaded in and ready to use.</a:t>
            </a:r>
          </a:p>
          <a:p>
            <a:endParaRPr lang="en-US" sz="2600" dirty="0"/>
          </a:p>
          <a:p>
            <a:r>
              <a:rPr lang="en-US" sz="2600" dirty="0"/>
              <a:t>Questions? Email sam.hoare@pharmechanics.com</a:t>
            </a:r>
          </a:p>
          <a:p>
            <a:endParaRPr lang="en-US" sz="2600" dirty="0"/>
          </a:p>
          <a:p>
            <a:r>
              <a:rPr lang="en-US" sz="2600" dirty="0"/>
              <a:t>The equations are supported by </a:t>
            </a:r>
            <a:r>
              <a:rPr lang="en-US" sz="2600" dirty="0">
                <a:hlinkClick r:id="rId3"/>
              </a:rPr>
              <a:t>Pharmechanics</a:t>
            </a:r>
            <a:r>
              <a:rPr lang="en-US" sz="2600" dirty="0"/>
              <a:t>, not by GraphPad.</a:t>
            </a:r>
          </a:p>
        </p:txBody>
      </p:sp>
    </p:spTree>
    <p:extLst>
      <p:ext uri="{BB962C8B-B14F-4D97-AF65-F5344CB8AC3E}">
        <p14:creationId xmlns:p14="http://schemas.microsoft.com/office/powerpoint/2010/main" val="2196133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2A8B-3A25-436A-8638-1BC7A705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Equation for pre-incubation and washout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916C1CA-15F7-4EF5-953F-B5E7B460A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4572269"/>
            <a:ext cx="1470389" cy="99693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2C8E1DC-D69E-4BB8-BF9D-1F7C0E33A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572755"/>
            <a:ext cx="1470389" cy="996931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19F30CA1-D882-45C3-860F-F47B1F45960F}"/>
              </a:ext>
            </a:extLst>
          </p:cNvPr>
          <p:cNvGrpSpPr/>
          <p:nvPr/>
        </p:nvGrpSpPr>
        <p:grpSpPr>
          <a:xfrm>
            <a:off x="4574453" y="4459633"/>
            <a:ext cx="1097280" cy="1097280"/>
            <a:chOff x="3304463" y="3985995"/>
            <a:chExt cx="1097280" cy="109728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9CDD872-528D-4C93-9E01-0C77450A9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4463" y="3985995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A6DF9E4-818A-4977-ADA5-EEF71F697441}"/>
                </a:ext>
              </a:extLst>
            </p:cNvPr>
            <p:cNvSpPr/>
            <p:nvPr/>
          </p:nvSpPr>
          <p:spPr>
            <a:xfrm>
              <a:off x="3940112" y="45853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1405C61-0FA2-428B-98C9-E732AD712218}"/>
                </a:ext>
              </a:extLst>
            </p:cNvPr>
            <p:cNvSpPr/>
            <p:nvPr/>
          </p:nvSpPr>
          <p:spPr>
            <a:xfrm>
              <a:off x="3467990" y="4598083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712CE102-40FD-40D7-BABC-1BCD400CCA2D}"/>
                </a:ext>
              </a:extLst>
            </p:cNvPr>
            <p:cNvSpPr/>
            <p:nvPr/>
          </p:nvSpPr>
          <p:spPr>
            <a:xfrm>
              <a:off x="3728505" y="4199234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1A5FC95-FCBF-422D-9F79-978FEA5BD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536" y="4129299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6698B9F-1100-4249-9549-109E2F9190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8183" y="4134294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D892689-F172-40D8-A09B-8A8E74D2F7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6867" y="4533088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3328F19-9C15-44BC-915B-E15AA6C8C7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3021" y="4195128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30F3954-EBF8-4139-8245-B9FED2502C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9945" y="4479057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140F707-CFD6-46E8-8527-1DB9A5995E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1420" y="4626806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451EA4D-1C2E-4AF0-A022-9D210F75E6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352" y="4517611"/>
              <a:ext cx="128016" cy="12801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B6ED54-5AE9-4A3E-9F30-6B0E8B11A4F1}"/>
              </a:ext>
            </a:extLst>
          </p:cNvPr>
          <p:cNvCxnSpPr>
            <a:cxnSpLocks/>
          </p:cNvCxnSpPr>
          <p:nvPr/>
        </p:nvCxnSpPr>
        <p:spPr>
          <a:xfrm flipV="1">
            <a:off x="3574403" y="1493923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0335DF-C4BA-44D2-99F6-1DCCBD0F58DB}"/>
              </a:ext>
            </a:extLst>
          </p:cNvPr>
          <p:cNvCxnSpPr>
            <a:cxnSpLocks/>
          </p:cNvCxnSpPr>
          <p:nvPr/>
        </p:nvCxnSpPr>
        <p:spPr>
          <a:xfrm rot="5400000">
            <a:off x="2719850" y="3022844"/>
            <a:ext cx="58521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71C30AD-55CA-41D8-A315-8868CE08C2B5}"/>
              </a:ext>
            </a:extLst>
          </p:cNvPr>
          <p:cNvCxnSpPr>
            <a:cxnSpLocks/>
          </p:cNvCxnSpPr>
          <p:nvPr/>
        </p:nvCxnSpPr>
        <p:spPr>
          <a:xfrm rot="5400000">
            <a:off x="2749501" y="6006997"/>
            <a:ext cx="52916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2E7E480-6961-4F50-BADA-D788A21FB741}"/>
              </a:ext>
            </a:extLst>
          </p:cNvPr>
          <p:cNvCxnSpPr>
            <a:cxnSpLocks/>
          </p:cNvCxnSpPr>
          <p:nvPr/>
        </p:nvCxnSpPr>
        <p:spPr>
          <a:xfrm>
            <a:off x="3574403" y="2069468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BEC017A-4801-4551-B3BC-9A2C211129D7}"/>
              </a:ext>
            </a:extLst>
          </p:cNvPr>
          <p:cNvCxnSpPr>
            <a:cxnSpLocks/>
          </p:cNvCxnSpPr>
          <p:nvPr/>
        </p:nvCxnSpPr>
        <p:spPr>
          <a:xfrm flipV="1">
            <a:off x="3570557" y="4488025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A86BED1-302D-4153-8D90-ACB37AE5F34C}"/>
              </a:ext>
            </a:extLst>
          </p:cNvPr>
          <p:cNvCxnSpPr>
            <a:cxnSpLocks/>
          </p:cNvCxnSpPr>
          <p:nvPr/>
        </p:nvCxnSpPr>
        <p:spPr>
          <a:xfrm>
            <a:off x="3570557" y="5063570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8D4784A-C322-4482-BF37-4814E95B6D50}"/>
              </a:ext>
            </a:extLst>
          </p:cNvPr>
          <p:cNvSpPr txBox="1"/>
          <p:nvPr/>
        </p:nvSpPr>
        <p:spPr>
          <a:xfrm>
            <a:off x="1998549" y="6322519"/>
            <a:ext cx="203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Measure at various times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DEA9993-601C-44C0-B54D-21842D749507}"/>
              </a:ext>
            </a:extLst>
          </p:cNvPr>
          <p:cNvSpPr>
            <a:spLocks noChangeAspect="1"/>
          </p:cNvSpPr>
          <p:nvPr/>
        </p:nvSpPr>
        <p:spPr>
          <a:xfrm>
            <a:off x="4574453" y="1464639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F55FBB-CF32-4AC7-ADE1-76DF8D610B45}"/>
              </a:ext>
            </a:extLst>
          </p:cNvPr>
          <p:cNvSpPr/>
          <p:nvPr/>
        </p:nvSpPr>
        <p:spPr>
          <a:xfrm>
            <a:off x="5210102" y="2064028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4A0F95B-329E-475E-B7B1-31F01A10E9DF}"/>
              </a:ext>
            </a:extLst>
          </p:cNvPr>
          <p:cNvSpPr/>
          <p:nvPr/>
        </p:nvSpPr>
        <p:spPr>
          <a:xfrm>
            <a:off x="4737980" y="2076728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162A57C-B8A4-4A10-8515-04132C017C11}"/>
              </a:ext>
            </a:extLst>
          </p:cNvPr>
          <p:cNvSpPr/>
          <p:nvPr/>
        </p:nvSpPr>
        <p:spPr>
          <a:xfrm>
            <a:off x="4998495" y="1677879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FCA542D-85BE-405F-B7E8-88086C87CFDB}"/>
              </a:ext>
            </a:extLst>
          </p:cNvPr>
          <p:cNvSpPr>
            <a:spLocks noChangeAspect="1"/>
          </p:cNvSpPr>
          <p:nvPr/>
        </p:nvSpPr>
        <p:spPr>
          <a:xfrm>
            <a:off x="5088526" y="160794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731FAC6-AB20-4DF8-8F82-8B22BDE822E2}"/>
              </a:ext>
            </a:extLst>
          </p:cNvPr>
          <p:cNvSpPr>
            <a:spLocks noChangeAspect="1"/>
          </p:cNvSpPr>
          <p:nvPr/>
        </p:nvSpPr>
        <p:spPr>
          <a:xfrm>
            <a:off x="5388709" y="1774429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F3A1955-CBD5-4881-9BB3-E6ABBA5878DE}"/>
              </a:ext>
            </a:extLst>
          </p:cNvPr>
          <p:cNvSpPr>
            <a:spLocks noChangeAspect="1"/>
          </p:cNvSpPr>
          <p:nvPr/>
        </p:nvSpPr>
        <p:spPr>
          <a:xfrm>
            <a:off x="4826857" y="2011732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86BE3CD-02F8-4FE8-A32E-69E0BFDA4DB9}"/>
              </a:ext>
            </a:extLst>
          </p:cNvPr>
          <p:cNvSpPr>
            <a:spLocks noChangeAspect="1"/>
          </p:cNvSpPr>
          <p:nvPr/>
        </p:nvSpPr>
        <p:spPr>
          <a:xfrm>
            <a:off x="4796720" y="184250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675CDE1-1DA2-4964-9F41-F1FA580BC1C8}"/>
              </a:ext>
            </a:extLst>
          </p:cNvPr>
          <p:cNvSpPr>
            <a:spLocks noChangeAspect="1"/>
          </p:cNvSpPr>
          <p:nvPr/>
        </p:nvSpPr>
        <p:spPr>
          <a:xfrm>
            <a:off x="5059085" y="234534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158B613-DFE2-46D4-847F-340D0A9F1D3A}"/>
              </a:ext>
            </a:extLst>
          </p:cNvPr>
          <p:cNvSpPr>
            <a:spLocks noChangeAspect="1"/>
          </p:cNvSpPr>
          <p:nvPr/>
        </p:nvSpPr>
        <p:spPr>
          <a:xfrm>
            <a:off x="5296342" y="1996255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E656E98-29EF-451F-A3B7-C0CCC939FDA4}"/>
              </a:ext>
            </a:extLst>
          </p:cNvPr>
          <p:cNvSpPr>
            <a:spLocks noChangeAspect="1"/>
          </p:cNvSpPr>
          <p:nvPr/>
        </p:nvSpPr>
        <p:spPr>
          <a:xfrm>
            <a:off x="5035664" y="194552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A76A8B1-8CA6-4526-A18C-6A229266E75A}"/>
              </a:ext>
            </a:extLst>
          </p:cNvPr>
          <p:cNvSpPr txBox="1"/>
          <p:nvPr/>
        </p:nvSpPr>
        <p:spPr>
          <a:xfrm>
            <a:off x="2071615" y="993359"/>
            <a:ext cx="18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Pre-incubate receptor &amp; compound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41F5EAB-8F83-40BA-803C-888B3C4F9712}"/>
              </a:ext>
            </a:extLst>
          </p:cNvPr>
          <p:cNvGrpSpPr/>
          <p:nvPr/>
        </p:nvGrpSpPr>
        <p:grpSpPr>
          <a:xfrm>
            <a:off x="4574453" y="2962003"/>
            <a:ext cx="1097280" cy="1097280"/>
            <a:chOff x="2672080" y="2921469"/>
            <a:chExt cx="1097280" cy="109728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C5E7A89-2FA2-4F22-BF4C-D8B4764E28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2080" y="2921469"/>
              <a:ext cx="1097280" cy="10972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C7868375-A7FD-44D8-8CB1-F85E830860EE}"/>
                </a:ext>
              </a:extLst>
            </p:cNvPr>
            <p:cNvSpPr/>
            <p:nvPr/>
          </p:nvSpPr>
          <p:spPr>
            <a:xfrm>
              <a:off x="3307729" y="3520857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7479074-9114-468D-B8D8-B33AE56C815D}"/>
                </a:ext>
              </a:extLst>
            </p:cNvPr>
            <p:cNvSpPr/>
            <p:nvPr/>
          </p:nvSpPr>
          <p:spPr>
            <a:xfrm>
              <a:off x="2835607" y="3533557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A5F6F58-9C5D-40A0-9F38-30794382E599}"/>
                </a:ext>
              </a:extLst>
            </p:cNvPr>
            <p:cNvSpPr/>
            <p:nvPr/>
          </p:nvSpPr>
          <p:spPr>
            <a:xfrm>
              <a:off x="3096122" y="3134708"/>
              <a:ext cx="302842" cy="256251"/>
            </a:xfrm>
            <a:prstGeom prst="round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BEBEDC4-20D8-4032-9423-8C7273CA47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6153" y="3064773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11C6FA0-500E-494B-8AEF-406B0674E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4484" y="3468562"/>
              <a:ext cx="128016" cy="12801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580E99B-6FCA-40A2-A8D3-F5C321DD48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3969" y="3453085"/>
              <a:ext cx="128016" cy="12801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CAEB4DC6-82AF-4F57-A8BE-E36701990A25}"/>
              </a:ext>
            </a:extLst>
          </p:cNvPr>
          <p:cNvSpPr txBox="1"/>
          <p:nvPr/>
        </p:nvSpPr>
        <p:spPr>
          <a:xfrm>
            <a:off x="1842649" y="3326870"/>
            <a:ext cx="278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Wash out unbound compound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ABFF377-8C30-4904-A02B-F943503358E5}"/>
              </a:ext>
            </a:extLst>
          </p:cNvPr>
          <p:cNvCxnSpPr>
            <a:cxnSpLocks/>
          </p:cNvCxnSpPr>
          <p:nvPr/>
        </p:nvCxnSpPr>
        <p:spPr>
          <a:xfrm rot="5400000">
            <a:off x="2686123" y="4108943"/>
            <a:ext cx="64008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81AB0D1-D2E2-4E1B-AE43-A2715748616D}"/>
              </a:ext>
            </a:extLst>
          </p:cNvPr>
          <p:cNvSpPr txBox="1"/>
          <p:nvPr/>
        </p:nvSpPr>
        <p:spPr>
          <a:xfrm>
            <a:off x="3096383" y="3837835"/>
            <a:ext cx="121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 labeled ligand</a:t>
            </a:r>
          </a:p>
        </p:txBody>
      </p: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9E59D38F-416A-4856-9B5E-4E52E2A57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114172"/>
              </p:ext>
            </p:extLst>
          </p:nvPr>
        </p:nvGraphicFramePr>
        <p:xfrm>
          <a:off x="6722540" y="1554163"/>
          <a:ext cx="368935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Prism 7" r:id="rId4" imgW="4099425" imgH="3848544" progId="Prism7.Document">
                  <p:embed/>
                </p:oleObj>
              </mc:Choice>
              <mc:Fallback>
                <p:oleObj name="Prism 7" r:id="rId4" imgW="4099425" imgH="3848544" progId="Prism7.Document">
                  <p:embed/>
                  <p:pic>
                    <p:nvPicPr>
                      <p:cNvPr id="112" name="Object 111">
                        <a:extLst>
                          <a:ext uri="{FF2B5EF4-FFF2-40B4-BE49-F238E27FC236}">
                            <a16:creationId xmlns:a16="http://schemas.microsoft.com/office/drawing/2014/main" id="{9E59D38F-416A-4856-9B5E-4E52E2A57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22540" y="1554163"/>
                        <a:ext cx="3689350" cy="346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A9B0A015-B9B0-4DF0-AB09-109BA9C91810}"/>
              </a:ext>
            </a:extLst>
          </p:cNvPr>
          <p:cNvSpPr txBox="1"/>
          <p:nvPr/>
        </p:nvSpPr>
        <p:spPr>
          <a:xfrm>
            <a:off x="6728829" y="5200002"/>
            <a:ext cx="1096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% bound at 0 min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EC3C94D-48EA-471D-ABC2-6F6934D1DF2F}"/>
              </a:ext>
            </a:extLst>
          </p:cNvPr>
          <p:cNvCxnSpPr/>
          <p:nvPr/>
        </p:nvCxnSpPr>
        <p:spPr>
          <a:xfrm>
            <a:off x="7866643" y="5323111"/>
            <a:ext cx="182880" cy="0"/>
          </a:xfrm>
          <a:prstGeom prst="line">
            <a:avLst/>
          </a:prstGeom>
          <a:ln w="19050">
            <a:solidFill>
              <a:srgbClr val="6E6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5716530F-03F4-4BF6-B15B-B82C53C3F8B8}"/>
              </a:ext>
            </a:extLst>
          </p:cNvPr>
          <p:cNvSpPr txBox="1"/>
          <p:nvPr/>
        </p:nvSpPr>
        <p:spPr>
          <a:xfrm>
            <a:off x="8020004" y="5200002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 (Control)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D226DE5-4775-4214-B98A-7994AF89DB72}"/>
              </a:ext>
            </a:extLst>
          </p:cNvPr>
          <p:cNvCxnSpPr/>
          <p:nvPr/>
        </p:nvCxnSpPr>
        <p:spPr>
          <a:xfrm>
            <a:off x="8750611" y="5323111"/>
            <a:ext cx="182880" cy="0"/>
          </a:xfrm>
          <a:prstGeom prst="line">
            <a:avLst/>
          </a:prstGeom>
          <a:ln w="19050">
            <a:solidFill>
              <a:srgbClr val="FA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1F347F8-679A-4464-8280-7C315D83C146}"/>
              </a:ext>
            </a:extLst>
          </p:cNvPr>
          <p:cNvSpPr txBox="1"/>
          <p:nvPr/>
        </p:nvSpPr>
        <p:spPr>
          <a:xfrm>
            <a:off x="8899627" y="520000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75E63DF-E81D-47E0-BFE5-511FAAF2B632}"/>
              </a:ext>
            </a:extLst>
          </p:cNvPr>
          <p:cNvCxnSpPr/>
          <p:nvPr/>
        </p:nvCxnSpPr>
        <p:spPr>
          <a:xfrm>
            <a:off x="9229950" y="5323111"/>
            <a:ext cx="182880" cy="0"/>
          </a:xfrm>
          <a:prstGeom prst="line">
            <a:avLst/>
          </a:prstGeom>
          <a:ln w="19050">
            <a:solidFill>
              <a:srgbClr val="7A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F8899F60-57E2-48F1-8F95-C78DF02468F6}"/>
              </a:ext>
            </a:extLst>
          </p:cNvPr>
          <p:cNvSpPr txBox="1"/>
          <p:nvPr/>
        </p:nvSpPr>
        <p:spPr>
          <a:xfrm>
            <a:off x="9373902" y="520000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50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CE8C892-8929-415B-B2F3-0F17E74C874E}"/>
              </a:ext>
            </a:extLst>
          </p:cNvPr>
          <p:cNvCxnSpPr/>
          <p:nvPr/>
        </p:nvCxnSpPr>
        <p:spPr>
          <a:xfrm>
            <a:off x="9722078" y="5323111"/>
            <a:ext cx="182880" cy="0"/>
          </a:xfrm>
          <a:prstGeom prst="line">
            <a:avLst/>
          </a:prstGeom>
          <a:ln w="19050">
            <a:solidFill>
              <a:srgbClr val="BC2D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5191CE0-63AF-4E65-9487-E5682B54AAE8}"/>
              </a:ext>
            </a:extLst>
          </p:cNvPr>
          <p:cNvSpPr txBox="1"/>
          <p:nvPr/>
        </p:nvSpPr>
        <p:spPr>
          <a:xfrm>
            <a:off x="9866030" y="520000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80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0C85888-E275-462F-B1A9-F674B2BF0C48}"/>
              </a:ext>
            </a:extLst>
          </p:cNvPr>
          <p:cNvCxnSpPr/>
          <p:nvPr/>
        </p:nvCxnSpPr>
        <p:spPr>
          <a:xfrm>
            <a:off x="10203060" y="5323111"/>
            <a:ext cx="182880" cy="0"/>
          </a:xfrm>
          <a:prstGeom prst="line">
            <a:avLst/>
          </a:prstGeom>
          <a:ln w="19050">
            <a:solidFill>
              <a:srgbClr val="FF8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821C96EB-8D03-48D6-B93B-15F04AC9C360}"/>
              </a:ext>
            </a:extLst>
          </p:cNvPr>
          <p:cNvSpPr txBox="1"/>
          <p:nvPr/>
        </p:nvSpPr>
        <p:spPr>
          <a:xfrm>
            <a:off x="10347043" y="520000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90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D79DF61-D84A-49AA-9C3D-03FE03E8EA40}"/>
                  </a:ext>
                </a:extLst>
              </p:cNvPr>
              <p:cNvSpPr/>
              <p:nvPr/>
            </p:nvSpPr>
            <p:spPr>
              <a:xfrm>
                <a:off x="6815755" y="5731238"/>
                <a:ext cx="3689345" cy="403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𝑅𝐿</m:t>
                              </m:r>
                            </m:e>
                          </m:d>
                        </m:e>
                        <m:sub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9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sz="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9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900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9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9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  <m:r>
                                        <a:rPr lang="en-US" sz="9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9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90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90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9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9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D79DF61-D84A-49AA-9C3D-03FE03E8E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755" y="5731238"/>
                <a:ext cx="3689345" cy="4035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0D343CB-3783-45AD-840C-DB1D9F9DBB74}"/>
              </a:ext>
            </a:extLst>
          </p:cNvPr>
          <p:cNvCxnSpPr>
            <a:cxnSpLocks/>
          </p:cNvCxnSpPr>
          <p:nvPr/>
        </p:nvCxnSpPr>
        <p:spPr>
          <a:xfrm>
            <a:off x="0" y="872782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0590879-E913-47D1-9D1F-00030B5DECCE}"/>
              </a:ext>
            </a:extLst>
          </p:cNvPr>
          <p:cNvSpPr txBox="1"/>
          <p:nvPr/>
        </p:nvSpPr>
        <p:spPr>
          <a:xfrm>
            <a:off x="8219374" y="6427985"/>
            <a:ext cx="3788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>
                <a:hlinkClick r:id="rId7"/>
              </a:rPr>
              <a:t>J </a:t>
            </a:r>
            <a:r>
              <a:rPr lang="en-US" sz="1400" dirty="0" err="1">
                <a:hlinkClick r:id="rId7"/>
              </a:rPr>
              <a:t>Recept</a:t>
            </a:r>
            <a:r>
              <a:rPr lang="en-US" sz="1400" dirty="0">
                <a:hlinkClick r:id="rId7"/>
              </a:rPr>
              <a:t> Signal </a:t>
            </a:r>
            <a:r>
              <a:rPr lang="en-US" sz="1400" dirty="0" err="1">
                <a:hlinkClick r:id="rId7"/>
              </a:rPr>
              <a:t>Transduct</a:t>
            </a:r>
            <a:r>
              <a:rPr lang="en-US" sz="1400" dirty="0">
                <a:hlinkClick r:id="rId7"/>
              </a:rPr>
              <a:t> Res 2009, 29: 84-93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511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5885B1-831B-4DC1-BEF3-3B84A7F5FDD4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D98997-8FBF-49DE-B84A-892684346F1E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948E69-991A-47C0-9CDC-801493EF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269"/>
            <a:ext cx="10972800" cy="715962"/>
          </a:xfrm>
        </p:spPr>
        <p:txBody>
          <a:bodyPr/>
          <a:lstStyle/>
          <a:p>
            <a:r>
              <a:rPr lang="en-US" sz="3200" dirty="0"/>
              <a:t>Summary and further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408C8-C4F7-4854-A8FB-69507EFB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97" y="1760503"/>
            <a:ext cx="10706959" cy="4525963"/>
          </a:xfrm>
        </p:spPr>
        <p:txBody>
          <a:bodyPr/>
          <a:lstStyle/>
          <a:p>
            <a:r>
              <a:rPr lang="en-US" sz="2600" dirty="0"/>
              <a:t>The </a:t>
            </a:r>
            <a:r>
              <a:rPr lang="en-US" sz="2600" dirty="0" err="1"/>
              <a:t>Motulsky</a:t>
            </a:r>
            <a:r>
              <a:rPr lang="en-US" sz="2600" dirty="0"/>
              <a:t> and Mahan method has been extended to accommodate alternative ordering of reagent addition.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C74A9-9834-4E1E-B3AA-A615CE9BBDC6}"/>
              </a:ext>
            </a:extLst>
          </p:cNvPr>
          <p:cNvSpPr txBox="1"/>
          <p:nvPr/>
        </p:nvSpPr>
        <p:spPr>
          <a:xfrm>
            <a:off x="423333" y="3822214"/>
            <a:ext cx="3465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</a:t>
            </a:r>
            <a:r>
              <a:rPr lang="en-US" dirty="0" err="1"/>
              <a:t>Motulsky</a:t>
            </a:r>
            <a:r>
              <a:rPr lang="en-US" dirty="0"/>
              <a:t> &amp; Mahan paper</a:t>
            </a:r>
          </a:p>
          <a:p>
            <a:r>
              <a:rPr lang="en-US" dirty="0">
                <a:hlinkClick r:id="rId2"/>
              </a:rPr>
              <a:t>Mol </a:t>
            </a:r>
            <a:r>
              <a:rPr lang="en-US" dirty="0" err="1">
                <a:hlinkClick r:id="rId2"/>
              </a:rPr>
              <a:t>Pharmacol</a:t>
            </a:r>
            <a:r>
              <a:rPr lang="en-US" dirty="0">
                <a:hlinkClick r:id="rId2"/>
              </a:rPr>
              <a:t>. 1984; 25:1-9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B0612-97CC-4FA8-B347-C1B3E8F69DA4}"/>
              </a:ext>
            </a:extLst>
          </p:cNvPr>
          <p:cNvSpPr txBox="1"/>
          <p:nvPr/>
        </p:nvSpPr>
        <p:spPr>
          <a:xfrm>
            <a:off x="4417952" y="3822214"/>
            <a:ext cx="3713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 extension papers</a:t>
            </a:r>
          </a:p>
          <a:p>
            <a:r>
              <a:rPr lang="en-US" dirty="0">
                <a:hlinkClick r:id="rId3"/>
              </a:rPr>
              <a:t>J Rec Signal Trans Res. 2009; 29:84-93</a:t>
            </a:r>
            <a:endParaRPr lang="en-US" dirty="0"/>
          </a:p>
          <a:p>
            <a:r>
              <a:rPr lang="en-US" dirty="0">
                <a:hlinkClick r:id="rId4"/>
              </a:rPr>
              <a:t>J </a:t>
            </a:r>
            <a:r>
              <a:rPr lang="en-US" dirty="0" err="1">
                <a:hlinkClick r:id="rId4"/>
              </a:rPr>
              <a:t>Biomol</a:t>
            </a:r>
            <a:r>
              <a:rPr lang="en-US" dirty="0">
                <a:hlinkClick r:id="rId4"/>
              </a:rPr>
              <a:t> Screen. 2016; 21:729-37</a:t>
            </a:r>
            <a:endParaRPr lang="en-US" dirty="0"/>
          </a:p>
          <a:p>
            <a:r>
              <a:rPr lang="en-US" dirty="0">
                <a:hlinkClick r:id="rId5"/>
              </a:rPr>
              <a:t>J Pharm Tox Methods. 2018; 89:26-38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C5D4C-9145-4CC2-9B59-5BBBFBD09CF4}"/>
              </a:ext>
            </a:extLst>
          </p:cNvPr>
          <p:cNvSpPr txBox="1"/>
          <p:nvPr/>
        </p:nvSpPr>
        <p:spPr>
          <a:xfrm>
            <a:off x="8660782" y="3822214"/>
            <a:ext cx="3283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&amp; website</a:t>
            </a:r>
          </a:p>
          <a:p>
            <a:r>
              <a:rPr lang="en-US" dirty="0"/>
              <a:t>sam.hoare@pharmechanics.com</a:t>
            </a:r>
          </a:p>
          <a:p>
            <a:r>
              <a:rPr lang="en-US" dirty="0">
                <a:hlinkClick r:id="rId6"/>
              </a:rPr>
              <a:t>www.pharmechanics.com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E62003-7F4D-4426-99B7-F59B1B2BC283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A479D6-B7AC-4C54-9FD1-C7A8722E300B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5C9424-6ACA-4754-82F2-65B6CC4F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461"/>
            <a:ext cx="10972800" cy="639762"/>
          </a:xfrm>
        </p:spPr>
        <p:txBody>
          <a:bodyPr/>
          <a:lstStyle/>
          <a:p>
            <a:r>
              <a:rPr lang="en-US" sz="3200" dirty="0"/>
              <a:t>In the </a:t>
            </a:r>
            <a:r>
              <a:rPr lang="en-US" sz="3200" dirty="0" err="1"/>
              <a:t>Motulsky</a:t>
            </a:r>
            <a:r>
              <a:rPr lang="en-US" sz="3200" dirty="0"/>
              <a:t> &amp; Mahan method, receptor is added last.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F172DC-7BAC-424A-B402-B6929164C623}"/>
              </a:ext>
            </a:extLst>
          </p:cNvPr>
          <p:cNvSpPr/>
          <p:nvPr/>
        </p:nvSpPr>
        <p:spPr>
          <a:xfrm>
            <a:off x="4173690" y="3587778"/>
            <a:ext cx="100584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B711AB-3EB9-416F-8DF4-CC062D5161CB}"/>
              </a:ext>
            </a:extLst>
          </p:cNvPr>
          <p:cNvSpPr/>
          <p:nvPr/>
        </p:nvSpPr>
        <p:spPr>
          <a:xfrm>
            <a:off x="3362783" y="3675345"/>
            <a:ext cx="1384899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8BB2EC2-5013-40C4-986C-7E757A349EB9}"/>
              </a:ext>
            </a:extLst>
          </p:cNvPr>
          <p:cNvSpPr/>
          <p:nvPr/>
        </p:nvSpPr>
        <p:spPr>
          <a:xfrm>
            <a:off x="6376975" y="2633945"/>
            <a:ext cx="4649602" cy="2082800"/>
          </a:xfrm>
          <a:prstGeom prst="wedgeEllipseCallout">
            <a:avLst>
              <a:gd name="adj1" fmla="val -74611"/>
              <a:gd name="adj2" fmla="val -1298"/>
            </a:avLst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11D959-161C-419D-B4C5-49934CFDB350}"/>
              </a:ext>
            </a:extLst>
          </p:cNvPr>
          <p:cNvSpPr/>
          <p:nvPr/>
        </p:nvSpPr>
        <p:spPr>
          <a:xfrm>
            <a:off x="8482573" y="3434669"/>
            <a:ext cx="2176272" cy="210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EB2E5-99E3-4CD4-BCB6-4D10472912FF}"/>
              </a:ext>
            </a:extLst>
          </p:cNvPr>
          <p:cNvSpPr/>
          <p:nvPr/>
        </p:nvSpPr>
        <p:spPr>
          <a:xfrm>
            <a:off x="6724194" y="3629583"/>
            <a:ext cx="3017520" cy="210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34CE911-9661-4315-966A-E14498D179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55550" y="3291446"/>
            <a:ext cx="3892453" cy="701675"/>
            <a:chOff x="2880" y="2387"/>
            <a:chExt cx="2635" cy="475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CD8D4B63-FB14-4EA5-8990-37A7D22BBE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0" y="2387"/>
              <a:ext cx="263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F91CAFAB-8F47-498E-A2A4-891D39E48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77"/>
              <a:ext cx="263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7">
            <a:extLst>
              <a:ext uri="{FF2B5EF4-FFF2-40B4-BE49-F238E27FC236}">
                <a16:creationId xmlns:a16="http://schemas.microsoft.com/office/drawing/2014/main" id="{27F564EA-361E-499A-BB34-D74B6D6680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81200" y="1384301"/>
            <a:ext cx="34925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0A6984-F2A3-4D4C-BF98-742E6163D8D8}"/>
              </a:ext>
            </a:extLst>
          </p:cNvPr>
          <p:cNvSpPr/>
          <p:nvPr/>
        </p:nvSpPr>
        <p:spPr>
          <a:xfrm>
            <a:off x="1000031" y="6548445"/>
            <a:ext cx="30552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hlinkClick r:id="rId3"/>
              </a:rPr>
              <a:t>Motulsky</a:t>
            </a:r>
            <a:r>
              <a:rPr lang="en-US" sz="1000" dirty="0">
                <a:hlinkClick r:id="rId3"/>
              </a:rPr>
              <a:t> and Mahan, </a:t>
            </a:r>
            <a:r>
              <a:rPr lang="en-US" sz="1000" dirty="0" err="1">
                <a:hlinkClick r:id="rId3"/>
              </a:rPr>
              <a:t>Mol</a:t>
            </a:r>
            <a:r>
              <a:rPr lang="en-US" sz="1000" dirty="0">
                <a:hlinkClick r:id="rId3"/>
              </a:rPr>
              <a:t> Pharm 1984</a:t>
            </a:r>
            <a:endParaRPr lang="en-US" sz="1000" dirty="0"/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8137CF28-2753-4D10-940E-FB15FD797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60" y="1176995"/>
            <a:ext cx="4286303" cy="54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77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B9F2-8A7B-4752-ABBA-10AD9233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6856"/>
            <a:ext cx="10972800" cy="639762"/>
          </a:xfrm>
        </p:spPr>
        <p:txBody>
          <a:bodyPr/>
          <a:lstStyle/>
          <a:p>
            <a:r>
              <a:rPr lang="en-US" sz="3200" dirty="0" err="1"/>
              <a:t>Motulsky</a:t>
            </a:r>
            <a:r>
              <a:rPr lang="en-US" sz="3200" dirty="0"/>
              <a:t> &amp; Mahan method setup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533E0-21AA-4C0A-A2EB-ADEBD5AF7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954303"/>
            <a:ext cx="1470389" cy="99693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184F6D3-B9ED-4936-8F3B-9CEB241563D8}"/>
              </a:ext>
            </a:extLst>
          </p:cNvPr>
          <p:cNvSpPr>
            <a:spLocks noChangeAspect="1"/>
          </p:cNvSpPr>
          <p:nvPr/>
        </p:nvSpPr>
        <p:spPr>
          <a:xfrm>
            <a:off x="4572621" y="1846968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C66D30-2D72-47EC-96FB-529E93F19EDD}"/>
              </a:ext>
            </a:extLst>
          </p:cNvPr>
          <p:cNvSpPr>
            <a:spLocks noChangeAspect="1"/>
          </p:cNvSpPr>
          <p:nvPr/>
        </p:nvSpPr>
        <p:spPr>
          <a:xfrm>
            <a:off x="5088811" y="1969102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AA12FA-31D3-4767-A4D9-504457DEBCBB}"/>
              </a:ext>
            </a:extLst>
          </p:cNvPr>
          <p:cNvSpPr>
            <a:spLocks noChangeAspect="1"/>
          </p:cNvSpPr>
          <p:nvPr/>
        </p:nvSpPr>
        <p:spPr>
          <a:xfrm>
            <a:off x="5386877" y="2156758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C85647-3AA2-4652-BCA7-09E7808E809A}"/>
              </a:ext>
            </a:extLst>
          </p:cNvPr>
          <p:cNvSpPr>
            <a:spLocks noChangeAspect="1"/>
          </p:cNvSpPr>
          <p:nvPr/>
        </p:nvSpPr>
        <p:spPr>
          <a:xfrm>
            <a:off x="5356341" y="1995267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8C291A-195E-4653-BE19-2A2997D733D9}"/>
              </a:ext>
            </a:extLst>
          </p:cNvPr>
          <p:cNvSpPr>
            <a:spLocks noChangeAspect="1"/>
          </p:cNvSpPr>
          <p:nvPr/>
        </p:nvSpPr>
        <p:spPr>
          <a:xfrm>
            <a:off x="4825025" y="239406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E09717-478E-4D01-B215-E43DEB86EE62}"/>
              </a:ext>
            </a:extLst>
          </p:cNvPr>
          <p:cNvSpPr>
            <a:spLocks noChangeAspect="1"/>
          </p:cNvSpPr>
          <p:nvPr/>
        </p:nvSpPr>
        <p:spPr>
          <a:xfrm>
            <a:off x="4794888" y="2224836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A77314-296E-4392-BA0E-37634ECE8B83}"/>
              </a:ext>
            </a:extLst>
          </p:cNvPr>
          <p:cNvSpPr>
            <a:spLocks noChangeAspect="1"/>
          </p:cNvSpPr>
          <p:nvPr/>
        </p:nvSpPr>
        <p:spPr>
          <a:xfrm>
            <a:off x="4821179" y="2056101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910842-CD92-4CA2-B63C-4E86CFBB97D3}"/>
              </a:ext>
            </a:extLst>
          </p:cNvPr>
          <p:cNvSpPr>
            <a:spLocks noChangeAspect="1"/>
          </p:cNvSpPr>
          <p:nvPr/>
        </p:nvSpPr>
        <p:spPr>
          <a:xfrm>
            <a:off x="5057253" y="2727676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95EE1C-4079-4051-82AE-45A489988C53}"/>
              </a:ext>
            </a:extLst>
          </p:cNvPr>
          <p:cNvSpPr>
            <a:spLocks noChangeAspect="1"/>
          </p:cNvSpPr>
          <p:nvPr/>
        </p:nvSpPr>
        <p:spPr>
          <a:xfrm>
            <a:off x="4618103" y="2340030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8BC683-45FE-4AD8-90BE-EA66A09FF09B}"/>
              </a:ext>
            </a:extLst>
          </p:cNvPr>
          <p:cNvSpPr>
            <a:spLocks noChangeAspect="1"/>
          </p:cNvSpPr>
          <p:nvPr/>
        </p:nvSpPr>
        <p:spPr>
          <a:xfrm>
            <a:off x="5059578" y="2487779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74B7581-579F-490B-B7D3-80C02AB0C938}"/>
              </a:ext>
            </a:extLst>
          </p:cNvPr>
          <p:cNvSpPr>
            <a:spLocks noChangeAspect="1"/>
          </p:cNvSpPr>
          <p:nvPr/>
        </p:nvSpPr>
        <p:spPr>
          <a:xfrm>
            <a:off x="5294510" y="2378584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EE5C83-2870-4473-81C3-26748BE8C747}"/>
              </a:ext>
            </a:extLst>
          </p:cNvPr>
          <p:cNvSpPr>
            <a:spLocks noChangeAspect="1"/>
          </p:cNvSpPr>
          <p:nvPr/>
        </p:nvSpPr>
        <p:spPr>
          <a:xfrm>
            <a:off x="5068038" y="2129378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BC320F-E912-4685-A718-581963123684}"/>
              </a:ext>
            </a:extLst>
          </p:cNvPr>
          <p:cNvSpPr>
            <a:spLocks noChangeAspect="1"/>
          </p:cNvSpPr>
          <p:nvPr/>
        </p:nvSpPr>
        <p:spPr>
          <a:xfrm>
            <a:off x="5033832" y="2327854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643660B-BB92-4C42-A5A0-37EA08A0A689}"/>
              </a:ext>
            </a:extLst>
          </p:cNvPr>
          <p:cNvSpPr>
            <a:spLocks noChangeAspect="1"/>
          </p:cNvSpPr>
          <p:nvPr/>
        </p:nvSpPr>
        <p:spPr>
          <a:xfrm>
            <a:off x="4757171" y="256608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8646827-28CB-4572-A298-365AF7BA3BBE}"/>
              </a:ext>
            </a:extLst>
          </p:cNvPr>
          <p:cNvSpPr>
            <a:spLocks noChangeAspect="1"/>
          </p:cNvSpPr>
          <p:nvPr/>
        </p:nvSpPr>
        <p:spPr>
          <a:xfrm>
            <a:off x="5358518" y="255634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7274EB-D703-44CA-B0C0-4C5086442E17}"/>
              </a:ext>
            </a:extLst>
          </p:cNvPr>
          <p:cNvCxnSpPr>
            <a:cxnSpLocks/>
          </p:cNvCxnSpPr>
          <p:nvPr/>
        </p:nvCxnSpPr>
        <p:spPr>
          <a:xfrm flipV="1">
            <a:off x="3574403" y="1875471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03411C-3E2D-4801-BE09-F1D88EF64529}"/>
              </a:ext>
            </a:extLst>
          </p:cNvPr>
          <p:cNvCxnSpPr>
            <a:cxnSpLocks/>
          </p:cNvCxnSpPr>
          <p:nvPr/>
        </p:nvCxnSpPr>
        <p:spPr>
          <a:xfrm>
            <a:off x="3574403" y="2451016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0A94D16-37BB-4BD4-843B-584CA82E2EB6}"/>
              </a:ext>
            </a:extLst>
          </p:cNvPr>
          <p:cNvSpPr txBox="1"/>
          <p:nvPr/>
        </p:nvSpPr>
        <p:spPr>
          <a:xfrm>
            <a:off x="1906291" y="1538411"/>
            <a:ext cx="221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Compound &amp; labeled ligand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316246-311F-44EC-90D9-23B53A0B4936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5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080004B5-6700-4116-913A-1768824A8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4098631"/>
            <a:ext cx="1470389" cy="996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533E0-21AA-4C0A-A2EB-ADEBD5AF7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954303"/>
            <a:ext cx="1470389" cy="99693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432E3E-4F64-43A7-83DB-ADBCF00D7E15}"/>
              </a:ext>
            </a:extLst>
          </p:cNvPr>
          <p:cNvSpPr>
            <a:spLocks noChangeAspect="1"/>
          </p:cNvSpPr>
          <p:nvPr/>
        </p:nvSpPr>
        <p:spPr>
          <a:xfrm>
            <a:off x="4574453" y="3985995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8E50D-A714-46A9-9417-17255A6419D9}"/>
              </a:ext>
            </a:extLst>
          </p:cNvPr>
          <p:cNvSpPr/>
          <p:nvPr/>
        </p:nvSpPr>
        <p:spPr>
          <a:xfrm>
            <a:off x="5210102" y="4585384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8D28E3-548D-4D13-96FE-E9634B86BB71}"/>
              </a:ext>
            </a:extLst>
          </p:cNvPr>
          <p:cNvSpPr/>
          <p:nvPr/>
        </p:nvSpPr>
        <p:spPr>
          <a:xfrm>
            <a:off x="4737980" y="4598084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7276EC-CA4D-43C9-816A-355C8578CAD9}"/>
              </a:ext>
            </a:extLst>
          </p:cNvPr>
          <p:cNvSpPr/>
          <p:nvPr/>
        </p:nvSpPr>
        <p:spPr>
          <a:xfrm>
            <a:off x="4998495" y="4199235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BEDDF9-FFDE-45EA-88CF-FBB987D8260C}"/>
              </a:ext>
            </a:extLst>
          </p:cNvPr>
          <p:cNvSpPr>
            <a:spLocks noChangeAspect="1"/>
          </p:cNvSpPr>
          <p:nvPr/>
        </p:nvSpPr>
        <p:spPr>
          <a:xfrm>
            <a:off x="5088526" y="4129299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6C0E29-690D-4895-965D-AB908DB8562E}"/>
              </a:ext>
            </a:extLst>
          </p:cNvPr>
          <p:cNvSpPr>
            <a:spLocks noChangeAspect="1"/>
          </p:cNvSpPr>
          <p:nvPr/>
        </p:nvSpPr>
        <p:spPr>
          <a:xfrm>
            <a:off x="5388709" y="429578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E690C5-9299-4D87-8411-40D81B17EC65}"/>
              </a:ext>
            </a:extLst>
          </p:cNvPr>
          <p:cNvSpPr>
            <a:spLocks noChangeAspect="1"/>
          </p:cNvSpPr>
          <p:nvPr/>
        </p:nvSpPr>
        <p:spPr>
          <a:xfrm>
            <a:off x="5358173" y="4134294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16E14A-0265-4F05-B817-9D8903FA4FB6}"/>
              </a:ext>
            </a:extLst>
          </p:cNvPr>
          <p:cNvSpPr>
            <a:spLocks noChangeAspect="1"/>
          </p:cNvSpPr>
          <p:nvPr/>
        </p:nvSpPr>
        <p:spPr>
          <a:xfrm>
            <a:off x="4826857" y="4533088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489482-86E9-4233-B180-BDE6A7428C06}"/>
              </a:ext>
            </a:extLst>
          </p:cNvPr>
          <p:cNvSpPr>
            <a:spLocks noChangeAspect="1"/>
          </p:cNvSpPr>
          <p:nvPr/>
        </p:nvSpPr>
        <p:spPr>
          <a:xfrm>
            <a:off x="4796720" y="436386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07C026-EFC2-4827-B18E-D699F4904D00}"/>
              </a:ext>
            </a:extLst>
          </p:cNvPr>
          <p:cNvSpPr>
            <a:spLocks noChangeAspect="1"/>
          </p:cNvSpPr>
          <p:nvPr/>
        </p:nvSpPr>
        <p:spPr>
          <a:xfrm>
            <a:off x="4823011" y="4195128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26A5EC-8A29-4E21-A5CB-2BAA8DC84AAF}"/>
              </a:ext>
            </a:extLst>
          </p:cNvPr>
          <p:cNvSpPr>
            <a:spLocks noChangeAspect="1"/>
          </p:cNvSpPr>
          <p:nvPr/>
        </p:nvSpPr>
        <p:spPr>
          <a:xfrm>
            <a:off x="5059085" y="486670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0B2A41-46CB-43AE-880C-3CC05CC3CFC2}"/>
              </a:ext>
            </a:extLst>
          </p:cNvPr>
          <p:cNvSpPr>
            <a:spLocks noChangeAspect="1"/>
          </p:cNvSpPr>
          <p:nvPr/>
        </p:nvSpPr>
        <p:spPr>
          <a:xfrm>
            <a:off x="4619935" y="4479057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7882441-7F54-43B6-81EC-AC5C884D552E}"/>
              </a:ext>
            </a:extLst>
          </p:cNvPr>
          <p:cNvSpPr>
            <a:spLocks noChangeAspect="1"/>
          </p:cNvSpPr>
          <p:nvPr/>
        </p:nvSpPr>
        <p:spPr>
          <a:xfrm>
            <a:off x="5061410" y="4626806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CB3B1B8-77C8-477C-A730-6A83495C3425}"/>
              </a:ext>
            </a:extLst>
          </p:cNvPr>
          <p:cNvSpPr>
            <a:spLocks noChangeAspect="1"/>
          </p:cNvSpPr>
          <p:nvPr/>
        </p:nvSpPr>
        <p:spPr>
          <a:xfrm>
            <a:off x="5296342" y="4517611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7080788-DA2B-4680-88BF-D423E94FF572}"/>
              </a:ext>
            </a:extLst>
          </p:cNvPr>
          <p:cNvSpPr>
            <a:spLocks noChangeAspect="1"/>
          </p:cNvSpPr>
          <p:nvPr/>
        </p:nvSpPr>
        <p:spPr>
          <a:xfrm>
            <a:off x="5035664" y="446688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184F6D3-B9ED-4936-8F3B-9CEB241563D8}"/>
              </a:ext>
            </a:extLst>
          </p:cNvPr>
          <p:cNvSpPr>
            <a:spLocks noChangeAspect="1"/>
          </p:cNvSpPr>
          <p:nvPr/>
        </p:nvSpPr>
        <p:spPr>
          <a:xfrm>
            <a:off x="4572621" y="1846968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C66D30-2D72-47EC-96FB-529E93F19EDD}"/>
              </a:ext>
            </a:extLst>
          </p:cNvPr>
          <p:cNvSpPr>
            <a:spLocks noChangeAspect="1"/>
          </p:cNvSpPr>
          <p:nvPr/>
        </p:nvSpPr>
        <p:spPr>
          <a:xfrm>
            <a:off x="5088811" y="1969102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AA12FA-31D3-4767-A4D9-504457DEBCBB}"/>
              </a:ext>
            </a:extLst>
          </p:cNvPr>
          <p:cNvSpPr>
            <a:spLocks noChangeAspect="1"/>
          </p:cNvSpPr>
          <p:nvPr/>
        </p:nvSpPr>
        <p:spPr>
          <a:xfrm>
            <a:off x="5386877" y="2156758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C85647-3AA2-4652-BCA7-09E7808E809A}"/>
              </a:ext>
            </a:extLst>
          </p:cNvPr>
          <p:cNvSpPr>
            <a:spLocks noChangeAspect="1"/>
          </p:cNvSpPr>
          <p:nvPr/>
        </p:nvSpPr>
        <p:spPr>
          <a:xfrm>
            <a:off x="5356341" y="1995267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8C291A-195E-4653-BE19-2A2997D733D9}"/>
              </a:ext>
            </a:extLst>
          </p:cNvPr>
          <p:cNvSpPr>
            <a:spLocks noChangeAspect="1"/>
          </p:cNvSpPr>
          <p:nvPr/>
        </p:nvSpPr>
        <p:spPr>
          <a:xfrm>
            <a:off x="4825025" y="239406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E09717-478E-4D01-B215-E43DEB86EE62}"/>
              </a:ext>
            </a:extLst>
          </p:cNvPr>
          <p:cNvSpPr>
            <a:spLocks noChangeAspect="1"/>
          </p:cNvSpPr>
          <p:nvPr/>
        </p:nvSpPr>
        <p:spPr>
          <a:xfrm>
            <a:off x="4794888" y="2224836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A77314-296E-4392-BA0E-37634ECE8B83}"/>
              </a:ext>
            </a:extLst>
          </p:cNvPr>
          <p:cNvSpPr>
            <a:spLocks noChangeAspect="1"/>
          </p:cNvSpPr>
          <p:nvPr/>
        </p:nvSpPr>
        <p:spPr>
          <a:xfrm>
            <a:off x="4821179" y="2056101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910842-CD92-4CA2-B63C-4E86CFBB97D3}"/>
              </a:ext>
            </a:extLst>
          </p:cNvPr>
          <p:cNvSpPr>
            <a:spLocks noChangeAspect="1"/>
          </p:cNvSpPr>
          <p:nvPr/>
        </p:nvSpPr>
        <p:spPr>
          <a:xfrm>
            <a:off x="5057253" y="2727676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95EE1C-4079-4051-82AE-45A489988C53}"/>
              </a:ext>
            </a:extLst>
          </p:cNvPr>
          <p:cNvSpPr>
            <a:spLocks noChangeAspect="1"/>
          </p:cNvSpPr>
          <p:nvPr/>
        </p:nvSpPr>
        <p:spPr>
          <a:xfrm>
            <a:off x="4618103" y="2340030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8BC683-45FE-4AD8-90BE-EA66A09FF09B}"/>
              </a:ext>
            </a:extLst>
          </p:cNvPr>
          <p:cNvSpPr>
            <a:spLocks noChangeAspect="1"/>
          </p:cNvSpPr>
          <p:nvPr/>
        </p:nvSpPr>
        <p:spPr>
          <a:xfrm>
            <a:off x="5059578" y="2487779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74B7581-579F-490B-B7D3-80C02AB0C938}"/>
              </a:ext>
            </a:extLst>
          </p:cNvPr>
          <p:cNvSpPr>
            <a:spLocks noChangeAspect="1"/>
          </p:cNvSpPr>
          <p:nvPr/>
        </p:nvSpPr>
        <p:spPr>
          <a:xfrm>
            <a:off x="5294510" y="2378584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EE5C83-2870-4473-81C3-26748BE8C747}"/>
              </a:ext>
            </a:extLst>
          </p:cNvPr>
          <p:cNvSpPr>
            <a:spLocks noChangeAspect="1"/>
          </p:cNvSpPr>
          <p:nvPr/>
        </p:nvSpPr>
        <p:spPr>
          <a:xfrm>
            <a:off x="5068038" y="2129378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BC320F-E912-4685-A718-581963123684}"/>
              </a:ext>
            </a:extLst>
          </p:cNvPr>
          <p:cNvSpPr>
            <a:spLocks noChangeAspect="1"/>
          </p:cNvSpPr>
          <p:nvPr/>
        </p:nvSpPr>
        <p:spPr>
          <a:xfrm>
            <a:off x="5033832" y="2327854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643660B-BB92-4C42-A5A0-37EA08A0A689}"/>
              </a:ext>
            </a:extLst>
          </p:cNvPr>
          <p:cNvSpPr>
            <a:spLocks noChangeAspect="1"/>
          </p:cNvSpPr>
          <p:nvPr/>
        </p:nvSpPr>
        <p:spPr>
          <a:xfrm>
            <a:off x="4757171" y="256608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8646827-28CB-4572-A298-365AF7BA3BBE}"/>
              </a:ext>
            </a:extLst>
          </p:cNvPr>
          <p:cNvSpPr>
            <a:spLocks noChangeAspect="1"/>
          </p:cNvSpPr>
          <p:nvPr/>
        </p:nvSpPr>
        <p:spPr>
          <a:xfrm>
            <a:off x="5358518" y="255634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7274EB-D703-44CA-B0C0-4C5086442E17}"/>
              </a:ext>
            </a:extLst>
          </p:cNvPr>
          <p:cNvCxnSpPr>
            <a:cxnSpLocks/>
          </p:cNvCxnSpPr>
          <p:nvPr/>
        </p:nvCxnSpPr>
        <p:spPr>
          <a:xfrm flipV="1">
            <a:off x="3574403" y="1875471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FA6954-5D8C-4338-977A-14E182C6B8C3}"/>
              </a:ext>
            </a:extLst>
          </p:cNvPr>
          <p:cNvCxnSpPr>
            <a:cxnSpLocks/>
          </p:cNvCxnSpPr>
          <p:nvPr/>
        </p:nvCxnSpPr>
        <p:spPr>
          <a:xfrm rot="5400000">
            <a:off x="2719850" y="3538719"/>
            <a:ext cx="58521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1E3AF4B-E443-4DBA-B6F5-2C0F14219DEC}"/>
              </a:ext>
            </a:extLst>
          </p:cNvPr>
          <p:cNvCxnSpPr>
            <a:cxnSpLocks/>
          </p:cNvCxnSpPr>
          <p:nvPr/>
        </p:nvCxnSpPr>
        <p:spPr>
          <a:xfrm rot="5400000">
            <a:off x="2749501" y="5645188"/>
            <a:ext cx="52916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03411C-3E2D-4801-BE09-F1D88EF64529}"/>
              </a:ext>
            </a:extLst>
          </p:cNvPr>
          <p:cNvCxnSpPr>
            <a:cxnSpLocks/>
          </p:cNvCxnSpPr>
          <p:nvPr/>
        </p:nvCxnSpPr>
        <p:spPr>
          <a:xfrm>
            <a:off x="3574403" y="2451016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3B2815-197E-41D6-B760-2B4F89ED7BAE}"/>
              </a:ext>
            </a:extLst>
          </p:cNvPr>
          <p:cNvCxnSpPr>
            <a:cxnSpLocks/>
          </p:cNvCxnSpPr>
          <p:nvPr/>
        </p:nvCxnSpPr>
        <p:spPr>
          <a:xfrm flipV="1">
            <a:off x="3570557" y="4014387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0377858-3804-488E-B886-8036E1CE486F}"/>
              </a:ext>
            </a:extLst>
          </p:cNvPr>
          <p:cNvCxnSpPr>
            <a:cxnSpLocks/>
          </p:cNvCxnSpPr>
          <p:nvPr/>
        </p:nvCxnSpPr>
        <p:spPr>
          <a:xfrm>
            <a:off x="3570557" y="4589932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29D59D8-6E70-4E45-833E-8D174A5ECF42}"/>
              </a:ext>
            </a:extLst>
          </p:cNvPr>
          <p:cNvSpPr txBox="1"/>
          <p:nvPr/>
        </p:nvSpPr>
        <p:spPr>
          <a:xfrm>
            <a:off x="3155118" y="3304779"/>
            <a:ext cx="1280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Add receptor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42141A-9B41-407F-B786-31AB2537B2A5}"/>
              </a:ext>
            </a:extLst>
          </p:cNvPr>
          <p:cNvSpPr txBox="1"/>
          <p:nvPr/>
        </p:nvSpPr>
        <p:spPr>
          <a:xfrm>
            <a:off x="1998549" y="6046228"/>
            <a:ext cx="203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Measure at various times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0A94D16-37BB-4BD4-843B-584CA82E2EB6}"/>
              </a:ext>
            </a:extLst>
          </p:cNvPr>
          <p:cNvSpPr txBox="1"/>
          <p:nvPr/>
        </p:nvSpPr>
        <p:spPr>
          <a:xfrm>
            <a:off x="1906291" y="1538411"/>
            <a:ext cx="221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Compound &amp; labeled ligand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954AD3C4-AE07-47CB-8C13-750FE7A7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6856"/>
            <a:ext cx="10972800" cy="639762"/>
          </a:xfrm>
        </p:spPr>
        <p:txBody>
          <a:bodyPr/>
          <a:lstStyle/>
          <a:p>
            <a:r>
              <a:rPr lang="en-US" sz="3200" dirty="0" err="1"/>
              <a:t>Motulsky</a:t>
            </a:r>
            <a:r>
              <a:rPr lang="en-US" sz="3200" dirty="0"/>
              <a:t> &amp; Mahan method setup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6A000F7-B894-4913-A753-C4E57F3A5C30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61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080004B5-6700-4116-913A-1768824A8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4098631"/>
            <a:ext cx="1470389" cy="996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533E0-21AA-4C0A-A2EB-ADEBD5AF7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954303"/>
            <a:ext cx="1470389" cy="99693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432E3E-4F64-43A7-83DB-ADBCF00D7E15}"/>
              </a:ext>
            </a:extLst>
          </p:cNvPr>
          <p:cNvSpPr>
            <a:spLocks noChangeAspect="1"/>
          </p:cNvSpPr>
          <p:nvPr/>
        </p:nvSpPr>
        <p:spPr>
          <a:xfrm>
            <a:off x="4574453" y="3985995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8E50D-A714-46A9-9417-17255A6419D9}"/>
              </a:ext>
            </a:extLst>
          </p:cNvPr>
          <p:cNvSpPr/>
          <p:nvPr/>
        </p:nvSpPr>
        <p:spPr>
          <a:xfrm>
            <a:off x="5210102" y="4585384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8D28E3-548D-4D13-96FE-E9634B86BB71}"/>
              </a:ext>
            </a:extLst>
          </p:cNvPr>
          <p:cNvSpPr/>
          <p:nvPr/>
        </p:nvSpPr>
        <p:spPr>
          <a:xfrm>
            <a:off x="4737980" y="4598084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7276EC-CA4D-43C9-816A-355C8578CAD9}"/>
              </a:ext>
            </a:extLst>
          </p:cNvPr>
          <p:cNvSpPr/>
          <p:nvPr/>
        </p:nvSpPr>
        <p:spPr>
          <a:xfrm>
            <a:off x="4998495" y="4199235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BEDDF9-FFDE-45EA-88CF-FBB987D8260C}"/>
              </a:ext>
            </a:extLst>
          </p:cNvPr>
          <p:cNvSpPr>
            <a:spLocks noChangeAspect="1"/>
          </p:cNvSpPr>
          <p:nvPr/>
        </p:nvSpPr>
        <p:spPr>
          <a:xfrm>
            <a:off x="5088526" y="4129299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6C0E29-690D-4895-965D-AB908DB8562E}"/>
              </a:ext>
            </a:extLst>
          </p:cNvPr>
          <p:cNvSpPr>
            <a:spLocks noChangeAspect="1"/>
          </p:cNvSpPr>
          <p:nvPr/>
        </p:nvSpPr>
        <p:spPr>
          <a:xfrm>
            <a:off x="5388709" y="429578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E690C5-9299-4D87-8411-40D81B17EC65}"/>
              </a:ext>
            </a:extLst>
          </p:cNvPr>
          <p:cNvSpPr>
            <a:spLocks noChangeAspect="1"/>
          </p:cNvSpPr>
          <p:nvPr/>
        </p:nvSpPr>
        <p:spPr>
          <a:xfrm>
            <a:off x="5358173" y="4134294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16E14A-0265-4F05-B817-9D8903FA4FB6}"/>
              </a:ext>
            </a:extLst>
          </p:cNvPr>
          <p:cNvSpPr>
            <a:spLocks noChangeAspect="1"/>
          </p:cNvSpPr>
          <p:nvPr/>
        </p:nvSpPr>
        <p:spPr>
          <a:xfrm>
            <a:off x="4826857" y="4533088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489482-86E9-4233-B180-BDE6A7428C06}"/>
              </a:ext>
            </a:extLst>
          </p:cNvPr>
          <p:cNvSpPr>
            <a:spLocks noChangeAspect="1"/>
          </p:cNvSpPr>
          <p:nvPr/>
        </p:nvSpPr>
        <p:spPr>
          <a:xfrm>
            <a:off x="4796720" y="436386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07C026-EFC2-4827-B18E-D699F4904D00}"/>
              </a:ext>
            </a:extLst>
          </p:cNvPr>
          <p:cNvSpPr>
            <a:spLocks noChangeAspect="1"/>
          </p:cNvSpPr>
          <p:nvPr/>
        </p:nvSpPr>
        <p:spPr>
          <a:xfrm>
            <a:off x="4823011" y="4195128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26A5EC-8A29-4E21-A5CB-2BAA8DC84AAF}"/>
              </a:ext>
            </a:extLst>
          </p:cNvPr>
          <p:cNvSpPr>
            <a:spLocks noChangeAspect="1"/>
          </p:cNvSpPr>
          <p:nvPr/>
        </p:nvSpPr>
        <p:spPr>
          <a:xfrm>
            <a:off x="5059085" y="486670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0B2A41-46CB-43AE-880C-3CC05CC3CFC2}"/>
              </a:ext>
            </a:extLst>
          </p:cNvPr>
          <p:cNvSpPr>
            <a:spLocks noChangeAspect="1"/>
          </p:cNvSpPr>
          <p:nvPr/>
        </p:nvSpPr>
        <p:spPr>
          <a:xfrm>
            <a:off x="4619935" y="4479057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7882441-7F54-43B6-81EC-AC5C884D552E}"/>
              </a:ext>
            </a:extLst>
          </p:cNvPr>
          <p:cNvSpPr>
            <a:spLocks noChangeAspect="1"/>
          </p:cNvSpPr>
          <p:nvPr/>
        </p:nvSpPr>
        <p:spPr>
          <a:xfrm>
            <a:off x="5061410" y="4626806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CB3B1B8-77C8-477C-A730-6A83495C3425}"/>
              </a:ext>
            </a:extLst>
          </p:cNvPr>
          <p:cNvSpPr>
            <a:spLocks noChangeAspect="1"/>
          </p:cNvSpPr>
          <p:nvPr/>
        </p:nvSpPr>
        <p:spPr>
          <a:xfrm>
            <a:off x="5296342" y="4517611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7080788-DA2B-4680-88BF-D423E94FF572}"/>
              </a:ext>
            </a:extLst>
          </p:cNvPr>
          <p:cNvSpPr>
            <a:spLocks noChangeAspect="1"/>
          </p:cNvSpPr>
          <p:nvPr/>
        </p:nvSpPr>
        <p:spPr>
          <a:xfrm>
            <a:off x="5035664" y="446688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184F6D3-B9ED-4936-8F3B-9CEB241563D8}"/>
              </a:ext>
            </a:extLst>
          </p:cNvPr>
          <p:cNvSpPr>
            <a:spLocks noChangeAspect="1"/>
          </p:cNvSpPr>
          <p:nvPr/>
        </p:nvSpPr>
        <p:spPr>
          <a:xfrm>
            <a:off x="4572621" y="1846968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C66D30-2D72-47EC-96FB-529E93F19EDD}"/>
              </a:ext>
            </a:extLst>
          </p:cNvPr>
          <p:cNvSpPr>
            <a:spLocks noChangeAspect="1"/>
          </p:cNvSpPr>
          <p:nvPr/>
        </p:nvSpPr>
        <p:spPr>
          <a:xfrm>
            <a:off x="5088811" y="1969102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AA12FA-31D3-4767-A4D9-504457DEBCBB}"/>
              </a:ext>
            </a:extLst>
          </p:cNvPr>
          <p:cNvSpPr>
            <a:spLocks noChangeAspect="1"/>
          </p:cNvSpPr>
          <p:nvPr/>
        </p:nvSpPr>
        <p:spPr>
          <a:xfrm>
            <a:off x="5386877" y="2156758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C85647-3AA2-4652-BCA7-09E7808E809A}"/>
              </a:ext>
            </a:extLst>
          </p:cNvPr>
          <p:cNvSpPr>
            <a:spLocks noChangeAspect="1"/>
          </p:cNvSpPr>
          <p:nvPr/>
        </p:nvSpPr>
        <p:spPr>
          <a:xfrm>
            <a:off x="5356341" y="1995267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8C291A-195E-4653-BE19-2A2997D733D9}"/>
              </a:ext>
            </a:extLst>
          </p:cNvPr>
          <p:cNvSpPr>
            <a:spLocks noChangeAspect="1"/>
          </p:cNvSpPr>
          <p:nvPr/>
        </p:nvSpPr>
        <p:spPr>
          <a:xfrm>
            <a:off x="4825025" y="239406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E09717-478E-4D01-B215-E43DEB86EE62}"/>
              </a:ext>
            </a:extLst>
          </p:cNvPr>
          <p:cNvSpPr>
            <a:spLocks noChangeAspect="1"/>
          </p:cNvSpPr>
          <p:nvPr/>
        </p:nvSpPr>
        <p:spPr>
          <a:xfrm>
            <a:off x="4794888" y="2224836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A77314-296E-4392-BA0E-37634ECE8B83}"/>
              </a:ext>
            </a:extLst>
          </p:cNvPr>
          <p:cNvSpPr>
            <a:spLocks noChangeAspect="1"/>
          </p:cNvSpPr>
          <p:nvPr/>
        </p:nvSpPr>
        <p:spPr>
          <a:xfrm>
            <a:off x="4821179" y="2056101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910842-CD92-4CA2-B63C-4E86CFBB97D3}"/>
              </a:ext>
            </a:extLst>
          </p:cNvPr>
          <p:cNvSpPr>
            <a:spLocks noChangeAspect="1"/>
          </p:cNvSpPr>
          <p:nvPr/>
        </p:nvSpPr>
        <p:spPr>
          <a:xfrm>
            <a:off x="5057253" y="2727676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95EE1C-4079-4051-82AE-45A489988C53}"/>
              </a:ext>
            </a:extLst>
          </p:cNvPr>
          <p:cNvSpPr>
            <a:spLocks noChangeAspect="1"/>
          </p:cNvSpPr>
          <p:nvPr/>
        </p:nvSpPr>
        <p:spPr>
          <a:xfrm>
            <a:off x="4618103" y="2340030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8BC683-45FE-4AD8-90BE-EA66A09FF09B}"/>
              </a:ext>
            </a:extLst>
          </p:cNvPr>
          <p:cNvSpPr>
            <a:spLocks noChangeAspect="1"/>
          </p:cNvSpPr>
          <p:nvPr/>
        </p:nvSpPr>
        <p:spPr>
          <a:xfrm>
            <a:off x="5059578" y="2487779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74B7581-579F-490B-B7D3-80C02AB0C938}"/>
              </a:ext>
            </a:extLst>
          </p:cNvPr>
          <p:cNvSpPr>
            <a:spLocks noChangeAspect="1"/>
          </p:cNvSpPr>
          <p:nvPr/>
        </p:nvSpPr>
        <p:spPr>
          <a:xfrm>
            <a:off x="5294510" y="2378584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EE5C83-2870-4473-81C3-26748BE8C747}"/>
              </a:ext>
            </a:extLst>
          </p:cNvPr>
          <p:cNvSpPr>
            <a:spLocks noChangeAspect="1"/>
          </p:cNvSpPr>
          <p:nvPr/>
        </p:nvSpPr>
        <p:spPr>
          <a:xfrm>
            <a:off x="5068038" y="2129378"/>
            <a:ext cx="128016" cy="128016"/>
          </a:xfrm>
          <a:prstGeom prst="ellipse">
            <a:avLst/>
          </a:prstGeom>
          <a:solidFill>
            <a:srgbClr val="C000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BC320F-E912-4685-A718-581963123684}"/>
              </a:ext>
            </a:extLst>
          </p:cNvPr>
          <p:cNvSpPr>
            <a:spLocks noChangeAspect="1"/>
          </p:cNvSpPr>
          <p:nvPr/>
        </p:nvSpPr>
        <p:spPr>
          <a:xfrm>
            <a:off x="5033832" y="2327854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643660B-BB92-4C42-A5A0-37EA08A0A689}"/>
              </a:ext>
            </a:extLst>
          </p:cNvPr>
          <p:cNvSpPr>
            <a:spLocks noChangeAspect="1"/>
          </p:cNvSpPr>
          <p:nvPr/>
        </p:nvSpPr>
        <p:spPr>
          <a:xfrm>
            <a:off x="4757171" y="256608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8646827-28CB-4572-A298-365AF7BA3BBE}"/>
              </a:ext>
            </a:extLst>
          </p:cNvPr>
          <p:cNvSpPr>
            <a:spLocks noChangeAspect="1"/>
          </p:cNvSpPr>
          <p:nvPr/>
        </p:nvSpPr>
        <p:spPr>
          <a:xfrm>
            <a:off x="5358518" y="255634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7274EB-D703-44CA-B0C0-4C5086442E17}"/>
              </a:ext>
            </a:extLst>
          </p:cNvPr>
          <p:cNvCxnSpPr>
            <a:cxnSpLocks/>
          </p:cNvCxnSpPr>
          <p:nvPr/>
        </p:nvCxnSpPr>
        <p:spPr>
          <a:xfrm flipV="1">
            <a:off x="3574403" y="1875471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FA6954-5D8C-4338-977A-14E182C6B8C3}"/>
              </a:ext>
            </a:extLst>
          </p:cNvPr>
          <p:cNvCxnSpPr>
            <a:cxnSpLocks/>
          </p:cNvCxnSpPr>
          <p:nvPr/>
        </p:nvCxnSpPr>
        <p:spPr>
          <a:xfrm rot="5400000">
            <a:off x="2719850" y="3538719"/>
            <a:ext cx="58521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1E3AF4B-E443-4DBA-B6F5-2C0F14219DEC}"/>
              </a:ext>
            </a:extLst>
          </p:cNvPr>
          <p:cNvCxnSpPr>
            <a:cxnSpLocks/>
          </p:cNvCxnSpPr>
          <p:nvPr/>
        </p:nvCxnSpPr>
        <p:spPr>
          <a:xfrm rot="5400000">
            <a:off x="2749501" y="5645188"/>
            <a:ext cx="52916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03411C-3E2D-4801-BE09-F1D88EF64529}"/>
              </a:ext>
            </a:extLst>
          </p:cNvPr>
          <p:cNvCxnSpPr>
            <a:cxnSpLocks/>
          </p:cNvCxnSpPr>
          <p:nvPr/>
        </p:nvCxnSpPr>
        <p:spPr>
          <a:xfrm>
            <a:off x="3574403" y="2451016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3B2815-197E-41D6-B760-2B4F89ED7BAE}"/>
              </a:ext>
            </a:extLst>
          </p:cNvPr>
          <p:cNvCxnSpPr>
            <a:cxnSpLocks/>
          </p:cNvCxnSpPr>
          <p:nvPr/>
        </p:nvCxnSpPr>
        <p:spPr>
          <a:xfrm flipV="1">
            <a:off x="3570557" y="4014387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0377858-3804-488E-B886-8036E1CE486F}"/>
              </a:ext>
            </a:extLst>
          </p:cNvPr>
          <p:cNvCxnSpPr>
            <a:cxnSpLocks/>
          </p:cNvCxnSpPr>
          <p:nvPr/>
        </p:nvCxnSpPr>
        <p:spPr>
          <a:xfrm>
            <a:off x="3570557" y="4589932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29D59D8-6E70-4E45-833E-8D174A5ECF42}"/>
              </a:ext>
            </a:extLst>
          </p:cNvPr>
          <p:cNvSpPr txBox="1"/>
          <p:nvPr/>
        </p:nvSpPr>
        <p:spPr>
          <a:xfrm>
            <a:off x="3155118" y="3304779"/>
            <a:ext cx="1280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Add receptor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42141A-9B41-407F-B786-31AB2537B2A5}"/>
              </a:ext>
            </a:extLst>
          </p:cNvPr>
          <p:cNvSpPr txBox="1"/>
          <p:nvPr/>
        </p:nvSpPr>
        <p:spPr>
          <a:xfrm>
            <a:off x="1998549" y="6046228"/>
            <a:ext cx="203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Measure at various times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0A94D16-37BB-4BD4-843B-584CA82E2EB6}"/>
              </a:ext>
            </a:extLst>
          </p:cNvPr>
          <p:cNvSpPr txBox="1"/>
          <p:nvPr/>
        </p:nvSpPr>
        <p:spPr>
          <a:xfrm>
            <a:off x="1906290" y="1538411"/>
            <a:ext cx="2212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Compound &amp; labeled ligand</a:t>
            </a:r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818553D2-9D7E-42BD-B7C6-BC1473726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45715"/>
              </p:ext>
            </p:extLst>
          </p:nvPr>
        </p:nvGraphicFramePr>
        <p:xfrm>
          <a:off x="6722540" y="1554163"/>
          <a:ext cx="36893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Prism 7" r:id="rId4" imgW="4099425" imgH="3851784" progId="Prism7.Document">
                  <p:embed/>
                </p:oleObj>
              </mc:Choice>
              <mc:Fallback>
                <p:oleObj name="Prism 7" r:id="rId4" imgW="4099425" imgH="3851784" progId="Prism7.Document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818553D2-9D7E-42BD-B7C6-BC14737268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22540" y="1554163"/>
                        <a:ext cx="368935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60E19759-6B37-4227-B614-43369AAABDA2}"/>
              </a:ext>
            </a:extLst>
          </p:cNvPr>
          <p:cNvSpPr txBox="1"/>
          <p:nvPr/>
        </p:nvSpPr>
        <p:spPr>
          <a:xfrm>
            <a:off x="6843390" y="5200002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[Compound] (</a:t>
            </a:r>
            <a:r>
              <a:rPr lang="en-US" sz="1150" dirty="0" err="1"/>
              <a:t>nM</a:t>
            </a:r>
            <a:r>
              <a:rPr lang="en-US" sz="1150" dirty="0"/>
              <a:t>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CD06C8A-462C-4EE2-8FDC-425C26EF2D8E}"/>
              </a:ext>
            </a:extLst>
          </p:cNvPr>
          <p:cNvCxnSpPr/>
          <p:nvPr/>
        </p:nvCxnSpPr>
        <p:spPr>
          <a:xfrm>
            <a:off x="8164675" y="5323111"/>
            <a:ext cx="182880" cy="0"/>
          </a:xfrm>
          <a:prstGeom prst="line">
            <a:avLst/>
          </a:prstGeom>
          <a:ln w="19050">
            <a:solidFill>
              <a:srgbClr val="6E6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D336D7F-40B2-4A0C-8D80-563BCFBC9D71}"/>
              </a:ext>
            </a:extLst>
          </p:cNvPr>
          <p:cNvSpPr txBox="1"/>
          <p:nvPr/>
        </p:nvSpPr>
        <p:spPr>
          <a:xfrm>
            <a:off x="8318036" y="5200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6481F44-7742-4A2A-91FF-F48978F36977}"/>
              </a:ext>
            </a:extLst>
          </p:cNvPr>
          <p:cNvCxnSpPr/>
          <p:nvPr/>
        </p:nvCxnSpPr>
        <p:spPr>
          <a:xfrm>
            <a:off x="8602294" y="5323111"/>
            <a:ext cx="182880" cy="0"/>
          </a:xfrm>
          <a:prstGeom prst="line">
            <a:avLst/>
          </a:prstGeom>
          <a:ln w="19050">
            <a:solidFill>
              <a:srgbClr val="FA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20B03C5-20FD-45A0-B23A-F4F2F51E600E}"/>
              </a:ext>
            </a:extLst>
          </p:cNvPr>
          <p:cNvSpPr txBox="1"/>
          <p:nvPr/>
        </p:nvSpPr>
        <p:spPr>
          <a:xfrm>
            <a:off x="8751310" y="5200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1.0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F3F9921-CB2A-4261-9B7B-F5B1828C95A3}"/>
              </a:ext>
            </a:extLst>
          </p:cNvPr>
          <p:cNvCxnSpPr/>
          <p:nvPr/>
        </p:nvCxnSpPr>
        <p:spPr>
          <a:xfrm>
            <a:off x="9148396" y="5323111"/>
            <a:ext cx="182880" cy="0"/>
          </a:xfrm>
          <a:prstGeom prst="line">
            <a:avLst/>
          </a:prstGeom>
          <a:ln w="19050">
            <a:solidFill>
              <a:srgbClr val="7A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55A1C1D-5BEE-43D2-A9A1-5A93FE301E49}"/>
              </a:ext>
            </a:extLst>
          </p:cNvPr>
          <p:cNvSpPr txBox="1"/>
          <p:nvPr/>
        </p:nvSpPr>
        <p:spPr>
          <a:xfrm>
            <a:off x="9292348" y="5200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3.0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46E471F-94AE-4E87-9D67-D6E0B3512977}"/>
              </a:ext>
            </a:extLst>
          </p:cNvPr>
          <p:cNvCxnSpPr/>
          <p:nvPr/>
        </p:nvCxnSpPr>
        <p:spPr>
          <a:xfrm>
            <a:off x="9674388" y="5323111"/>
            <a:ext cx="182880" cy="0"/>
          </a:xfrm>
          <a:prstGeom prst="line">
            <a:avLst/>
          </a:prstGeom>
          <a:ln w="19050">
            <a:solidFill>
              <a:srgbClr val="BC2D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60CBCEB-D234-4EAF-A7C6-35BFF39A0A34}"/>
              </a:ext>
            </a:extLst>
          </p:cNvPr>
          <p:cNvSpPr txBox="1"/>
          <p:nvPr/>
        </p:nvSpPr>
        <p:spPr>
          <a:xfrm>
            <a:off x="9818340" y="5200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10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FBA4658-18C8-4216-A5D1-618D70F742E8}"/>
              </a:ext>
            </a:extLst>
          </p:cNvPr>
          <p:cNvCxnSpPr/>
          <p:nvPr/>
        </p:nvCxnSpPr>
        <p:spPr>
          <a:xfrm>
            <a:off x="10189242" y="5323111"/>
            <a:ext cx="182880" cy="0"/>
          </a:xfrm>
          <a:prstGeom prst="line">
            <a:avLst/>
          </a:prstGeom>
          <a:ln w="19050">
            <a:solidFill>
              <a:srgbClr val="FF8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523DC87-739A-42BE-A888-51800216B10D}"/>
              </a:ext>
            </a:extLst>
          </p:cNvPr>
          <p:cNvSpPr txBox="1"/>
          <p:nvPr/>
        </p:nvSpPr>
        <p:spPr>
          <a:xfrm>
            <a:off x="10333225" y="5200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692DF04-523C-4068-8812-8DDA5522382C}"/>
                  </a:ext>
                </a:extLst>
              </p:cNvPr>
              <p:cNvSpPr txBox="1"/>
              <p:nvPr/>
            </p:nvSpPr>
            <p:spPr>
              <a:xfrm>
                <a:off x="6950935" y="5873386"/>
                <a:ext cx="3647226" cy="342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𝑅𝐿</m:t>
                              </m:r>
                            </m:e>
                          </m:d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692DF04-523C-4068-8812-8DDA55223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935" y="5873386"/>
                <a:ext cx="3647226" cy="342466"/>
              </a:xfrm>
              <a:prstGeom prst="rect">
                <a:avLst/>
              </a:prstGeom>
              <a:blipFill>
                <a:blip r:embed="rId6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itle 1">
            <a:extLst>
              <a:ext uri="{FF2B5EF4-FFF2-40B4-BE49-F238E27FC236}">
                <a16:creationId xmlns:a16="http://schemas.microsoft.com/office/drawing/2014/main" id="{3EFD8505-52B8-47B1-B976-8275E7A1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6856"/>
            <a:ext cx="10972800" cy="639762"/>
          </a:xfrm>
        </p:spPr>
        <p:txBody>
          <a:bodyPr/>
          <a:lstStyle/>
          <a:p>
            <a:r>
              <a:rPr lang="en-US" sz="3200" dirty="0" err="1"/>
              <a:t>Motulsky</a:t>
            </a:r>
            <a:r>
              <a:rPr lang="en-US" sz="3200" dirty="0"/>
              <a:t> &amp; Mahan method setup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800B712-4D87-45AF-9312-5E7AFEFFB33B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9EC104-653A-4AE5-B616-4C1731C160D2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7B6BD1-07A8-4A3A-A019-D733B9FE0757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FE9DA31-A96B-489E-B25E-0AEA9C0B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49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Alternative ordering of reagent addition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FD3B8C-5458-4080-9093-D3E88428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2" y="1772086"/>
            <a:ext cx="10026316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600" b="0" dirty="0"/>
              <a:t>We may not want to add the receptor last.</a:t>
            </a:r>
          </a:p>
          <a:p>
            <a:pPr>
              <a:spcAft>
                <a:spcPts val="1200"/>
              </a:spcAft>
            </a:pPr>
            <a:r>
              <a:rPr lang="en-US" sz="2600" b="0" dirty="0"/>
              <a:t>Pre-plated cells. Convenient to add competitor first then hot ligand.</a:t>
            </a:r>
          </a:p>
          <a:p>
            <a:pPr>
              <a:spcAft>
                <a:spcPts val="1200"/>
              </a:spcAft>
            </a:pPr>
            <a:r>
              <a:rPr lang="en-US" sz="2600" b="0" dirty="0"/>
              <a:t>Very rapid hot ligand association. Convenient to add hot ligand first then competitor.</a:t>
            </a:r>
          </a:p>
          <a:p>
            <a:pPr>
              <a:spcAft>
                <a:spcPts val="1200"/>
              </a:spcAft>
            </a:pPr>
            <a:r>
              <a:rPr lang="en-US" sz="2600" b="0" dirty="0"/>
              <a:t>Ex vivo receptor occupancy. We expose receptor to competitor in vivo, prep the tissue, wash away unbound competitor, then add hot ligand.</a:t>
            </a:r>
          </a:p>
          <a:p>
            <a:pPr>
              <a:spcAft>
                <a:spcPts val="1200"/>
              </a:spcAft>
            </a:pPr>
            <a:r>
              <a:rPr lang="en-US" sz="2600" b="0" dirty="0"/>
              <a:t>The </a:t>
            </a:r>
            <a:r>
              <a:rPr lang="en-US" sz="2600" b="0" dirty="0" err="1"/>
              <a:t>Motulsky</a:t>
            </a:r>
            <a:r>
              <a:rPr lang="en-US" sz="2600" b="0" dirty="0"/>
              <a:t> and Mahan equation has been extended to handle these scenarios.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A5F9-665B-4A36-A72C-BBA198A8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2925"/>
            <a:ext cx="10972800" cy="639762"/>
          </a:xfrm>
        </p:spPr>
        <p:txBody>
          <a:bodyPr/>
          <a:lstStyle/>
          <a:p>
            <a:r>
              <a:rPr lang="en-US" sz="3200" dirty="0"/>
              <a:t>Equation for pre-incubation with competitor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1436F-ACDA-432A-B5B5-EEDC89AF7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8" y="1954303"/>
            <a:ext cx="1470389" cy="99693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E778A0-BD6D-4943-832A-3F835C554CD1}"/>
              </a:ext>
            </a:extLst>
          </p:cNvPr>
          <p:cNvCxnSpPr>
            <a:cxnSpLocks/>
          </p:cNvCxnSpPr>
          <p:nvPr/>
        </p:nvCxnSpPr>
        <p:spPr>
          <a:xfrm flipV="1">
            <a:off x="3574403" y="1875471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3D84F3-A1DD-4A3D-956D-E47BBBC9CBDB}"/>
              </a:ext>
            </a:extLst>
          </p:cNvPr>
          <p:cNvCxnSpPr>
            <a:cxnSpLocks/>
          </p:cNvCxnSpPr>
          <p:nvPr/>
        </p:nvCxnSpPr>
        <p:spPr>
          <a:xfrm>
            <a:off x="3574403" y="2451016"/>
            <a:ext cx="1374793" cy="463194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4480AAE6-B764-4904-8C8A-0E4CD741DE90}"/>
              </a:ext>
            </a:extLst>
          </p:cNvPr>
          <p:cNvSpPr>
            <a:spLocks noChangeAspect="1"/>
          </p:cNvSpPr>
          <p:nvPr/>
        </p:nvSpPr>
        <p:spPr>
          <a:xfrm>
            <a:off x="4574453" y="1846187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1152859-D027-418F-A4B0-7D18B6B3A313}"/>
              </a:ext>
            </a:extLst>
          </p:cNvPr>
          <p:cNvSpPr/>
          <p:nvPr/>
        </p:nvSpPr>
        <p:spPr>
          <a:xfrm>
            <a:off x="5210102" y="2445576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41BCC38-9673-4441-BAE3-A01680C09292}"/>
              </a:ext>
            </a:extLst>
          </p:cNvPr>
          <p:cNvSpPr/>
          <p:nvPr/>
        </p:nvSpPr>
        <p:spPr>
          <a:xfrm>
            <a:off x="4737980" y="2458276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8E33C22-0B35-4BA6-A566-09B8CB7BE86B}"/>
              </a:ext>
            </a:extLst>
          </p:cNvPr>
          <p:cNvSpPr/>
          <p:nvPr/>
        </p:nvSpPr>
        <p:spPr>
          <a:xfrm>
            <a:off x="4998495" y="2059427"/>
            <a:ext cx="302842" cy="256251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C5C090-82D5-486E-A6F5-EF7522DD4305}"/>
              </a:ext>
            </a:extLst>
          </p:cNvPr>
          <p:cNvSpPr>
            <a:spLocks noChangeAspect="1"/>
          </p:cNvSpPr>
          <p:nvPr/>
        </p:nvSpPr>
        <p:spPr>
          <a:xfrm>
            <a:off x="5088526" y="1989491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C642045-5E52-49A8-A93E-CC18A07F73CA}"/>
              </a:ext>
            </a:extLst>
          </p:cNvPr>
          <p:cNvSpPr>
            <a:spLocks noChangeAspect="1"/>
          </p:cNvSpPr>
          <p:nvPr/>
        </p:nvSpPr>
        <p:spPr>
          <a:xfrm>
            <a:off x="5388709" y="2155977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C7F2B-E631-44FF-BA40-F722B542D9AC}"/>
              </a:ext>
            </a:extLst>
          </p:cNvPr>
          <p:cNvSpPr>
            <a:spLocks noChangeAspect="1"/>
          </p:cNvSpPr>
          <p:nvPr/>
        </p:nvSpPr>
        <p:spPr>
          <a:xfrm>
            <a:off x="4826857" y="2393280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B59F644-8A37-4B76-B015-C78AC233CCF9}"/>
              </a:ext>
            </a:extLst>
          </p:cNvPr>
          <p:cNvSpPr>
            <a:spLocks noChangeAspect="1"/>
          </p:cNvSpPr>
          <p:nvPr/>
        </p:nvSpPr>
        <p:spPr>
          <a:xfrm>
            <a:off x="4796720" y="222405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784CB5-6D99-4170-B7ED-CA72686677F4}"/>
              </a:ext>
            </a:extLst>
          </p:cNvPr>
          <p:cNvSpPr>
            <a:spLocks noChangeAspect="1"/>
          </p:cNvSpPr>
          <p:nvPr/>
        </p:nvSpPr>
        <p:spPr>
          <a:xfrm>
            <a:off x="5059085" y="2726895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390D6A-DA3C-4ABE-85EE-3319A7AE1B37}"/>
              </a:ext>
            </a:extLst>
          </p:cNvPr>
          <p:cNvSpPr>
            <a:spLocks noChangeAspect="1"/>
          </p:cNvSpPr>
          <p:nvPr/>
        </p:nvSpPr>
        <p:spPr>
          <a:xfrm>
            <a:off x="5296342" y="2377803"/>
            <a:ext cx="128016" cy="128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0DC2B2-805D-4271-8A40-1E09F71154EA}"/>
              </a:ext>
            </a:extLst>
          </p:cNvPr>
          <p:cNvSpPr>
            <a:spLocks noChangeAspect="1"/>
          </p:cNvSpPr>
          <p:nvPr/>
        </p:nvSpPr>
        <p:spPr>
          <a:xfrm>
            <a:off x="5035664" y="2327073"/>
            <a:ext cx="128016" cy="128016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3AD8FE-DE84-4016-9FFF-4450263C3481}"/>
              </a:ext>
            </a:extLst>
          </p:cNvPr>
          <p:cNvSpPr txBox="1"/>
          <p:nvPr/>
        </p:nvSpPr>
        <p:spPr>
          <a:xfrm>
            <a:off x="2071615" y="1374907"/>
            <a:ext cx="181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Pre-incubate receptor &amp; compound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714A46-3CEA-4F59-9B4B-775F424F0E0A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BF5C02D-AC51-4E88-B9D3-447AC672F737}"/>
              </a:ext>
            </a:extLst>
          </p:cNvPr>
          <p:cNvSpPr txBox="1"/>
          <p:nvPr/>
        </p:nvSpPr>
        <p:spPr>
          <a:xfrm>
            <a:off x="8983140" y="6309626"/>
            <a:ext cx="2949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 </a:t>
            </a:r>
            <a:r>
              <a:rPr lang="en-US" sz="1400" dirty="0">
                <a:hlinkClick r:id="rId3"/>
              </a:rPr>
              <a:t>J </a:t>
            </a:r>
            <a:r>
              <a:rPr lang="en-US" sz="1400" dirty="0" err="1">
                <a:hlinkClick r:id="rId3"/>
              </a:rPr>
              <a:t>Biomol</a:t>
            </a:r>
            <a:r>
              <a:rPr lang="en-US" sz="1400" dirty="0">
                <a:hlinkClick r:id="rId3"/>
              </a:rPr>
              <a:t> Screen. 2016; 21:729-37</a:t>
            </a:r>
            <a:endParaRPr lang="en-US" sz="1400" dirty="0"/>
          </a:p>
          <a:p>
            <a:r>
              <a:rPr lang="en-US" sz="1400" dirty="0">
                <a:hlinkClick r:id="rId4"/>
              </a:rPr>
              <a:t>J Pharm Tox Methods. 2018; 89:26-38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9760029"/>
      </p:ext>
    </p:extLst>
  </p:cSld>
  <p:clrMapOvr>
    <a:masterClrMapping/>
  </p:clrMapOvr>
</p:sld>
</file>

<file path=ppt/theme/theme1.xml><?xml version="1.0" encoding="utf-8"?>
<a:theme xmlns:a="http://schemas.openxmlformats.org/drawingml/2006/main" name="Phamechanic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mechanics theme" id="{5A351278-949E-4032-B33C-A3EC1ACB8D4E}" vid="{D8C90B57-1A14-4DA1-A030-0094AFAB4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Phamechanics theme</Template>
  <TotalTime>4636</TotalTime>
  <Words>807</Words>
  <Application>Microsoft Office PowerPoint</Application>
  <PresentationFormat>Widescreen</PresentationFormat>
  <Paragraphs>141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Wingdings</vt:lpstr>
      <vt:lpstr>Phamechanics theme</vt:lpstr>
      <vt:lpstr>Prism 7</vt:lpstr>
      <vt:lpstr>Extending the Motulsky &amp; Mahan Method: Alternative Orders of Reagent Addition</vt:lpstr>
      <vt:lpstr>Outline</vt:lpstr>
      <vt:lpstr>Notes</vt:lpstr>
      <vt:lpstr>In the Motulsky &amp; Mahan method, receptor is added last.</vt:lpstr>
      <vt:lpstr>Motulsky &amp; Mahan method setup </vt:lpstr>
      <vt:lpstr>Motulsky &amp; Mahan method setup </vt:lpstr>
      <vt:lpstr>Motulsky &amp; Mahan method setup </vt:lpstr>
      <vt:lpstr>Alternative ordering of reagent addition</vt:lpstr>
      <vt:lpstr>Equation for pre-incubation with competitor</vt:lpstr>
      <vt:lpstr>Equation for pre-incubation with competitor</vt:lpstr>
      <vt:lpstr>Equation for pre-incubation with competitor</vt:lpstr>
      <vt:lpstr>Using the new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Equation for pre-incubation with labeled ligand</vt:lpstr>
      <vt:lpstr>Equation for pre-incubation with labeled ligand</vt:lpstr>
      <vt:lpstr>Equation for pre-incubation with labeled ligand</vt:lpstr>
      <vt:lpstr>Equation for pre-incubation and washout</vt:lpstr>
      <vt:lpstr>Equation for pre-incubation and washout</vt:lpstr>
      <vt:lpstr>Equation for pre-incubation and washout</vt:lpstr>
      <vt:lpstr>Equation for pre-incubation and washout</vt:lpstr>
      <vt:lpstr>Summary and 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Hoare</dc:creator>
  <cp:lastModifiedBy>Samuel Hoare</cp:lastModifiedBy>
  <cp:revision>224</cp:revision>
  <dcterms:created xsi:type="dcterms:W3CDTF">2017-12-06T12:52:53Z</dcterms:created>
  <dcterms:modified xsi:type="dcterms:W3CDTF">2018-11-12T16:09:33Z</dcterms:modified>
</cp:coreProperties>
</file>